
<file path=[Content_Types].xml><?xml version="1.0" encoding="utf-8"?>
<Types xmlns="http://schemas.openxmlformats.org/package/2006/content-types">
  <Default Extension="jpg" ContentType="image/jp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48" r:id="rId1"/>
  </p:sldMasterIdLst>
  <p:sldIdLst>
    <p:sldId id="256" r:id="rId2"/>
  </p:sldIdLst>
  <p:sldSz cx="20104100" cy="16662400"/>
  <p:notesSz cx="20104100" cy="166624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5" d="100"/>
          <a:sy n="45" d="100"/>
        </p:scale>
        <p:origin x="1962" y="4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507807" y="5165344"/>
            <a:ext cx="17088486" cy="349910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3015615" y="9330944"/>
            <a:ext cx="14072870" cy="41656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sz="half" idx="2"/>
          </p:nvPr>
        </p:nvSpPr>
        <p:spPr>
          <a:xfrm>
            <a:off x="1005205" y="3832352"/>
            <a:ext cx="8745284" cy="109971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10353611" y="3832352"/>
            <a:ext cx="8745284" cy="109971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diagBrick">
          <a:fgClr>
            <a:schemeClr val="accent6">
              <a:lumMod val="20000"/>
              <a:lumOff val="80000"/>
            </a:schemeClr>
          </a:fgClr>
          <a:bgClr>
            <a:schemeClr val="bg1"/>
          </a:bgClr>
        </a:patt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005205" y="666496"/>
            <a:ext cx="18093690" cy="2665984"/>
          </a:xfrm>
          <a:prstGeom prst="rect">
            <a:avLst/>
          </a:prstGeom>
        </p:spPr>
        <p:txBody>
          <a:bodyPr wrap="square" lIns="0" tIns="0" rIns="0" bIns="0">
            <a:spAutoFit/>
          </a:bodyPr>
          <a:lstStyle>
            <a:lvl1pPr>
              <a:defRPr/>
            </a:lvl1pPr>
          </a:lstStyle>
          <a:p>
            <a:endParaRPr/>
          </a:p>
        </p:txBody>
      </p:sp>
      <p:sp>
        <p:nvSpPr>
          <p:cNvPr id="3" name="Holder 3"/>
          <p:cNvSpPr>
            <a:spLocks noGrp="1"/>
          </p:cNvSpPr>
          <p:nvPr>
            <p:ph type="body" idx="1"/>
          </p:nvPr>
        </p:nvSpPr>
        <p:spPr>
          <a:xfrm>
            <a:off x="1005205" y="3832352"/>
            <a:ext cx="18093690" cy="1099718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6835394" y="15496032"/>
            <a:ext cx="6433312" cy="83312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1005205" y="15496032"/>
            <a:ext cx="4623943" cy="83312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10/31/2023</a:t>
            </a:fld>
            <a:endParaRPr lang="en-US"/>
          </a:p>
        </p:txBody>
      </p:sp>
      <p:sp>
        <p:nvSpPr>
          <p:cNvPr id="6" name="Holder 6"/>
          <p:cNvSpPr>
            <a:spLocks noGrp="1"/>
          </p:cNvSpPr>
          <p:nvPr>
            <p:ph type="sldNum" sz="quarter" idx="7"/>
          </p:nvPr>
        </p:nvSpPr>
        <p:spPr>
          <a:xfrm>
            <a:off x="14474953" y="15496032"/>
            <a:ext cx="4623943" cy="83312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‹Nº›</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jpg"/><Relationship Id="rId7" Type="http://schemas.openxmlformats.org/officeDocument/2006/relationships/image" Target="../media/image6.png"/><Relationship Id="rId2" Type="http://schemas.openxmlformats.org/officeDocument/2006/relationships/image" Target="../media/image1.jpg"/><Relationship Id="rId1" Type="http://schemas.openxmlformats.org/officeDocument/2006/relationships/slideLayout" Target="../slideLayouts/slideLayout5.xml"/><Relationship Id="rId6" Type="http://schemas.openxmlformats.org/officeDocument/2006/relationships/image" Target="../media/image5.jpg"/><Relationship Id="rId5" Type="http://schemas.openxmlformats.org/officeDocument/2006/relationships/image" Target="../media/image4.jp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81091" y="8025331"/>
            <a:ext cx="1374598" cy="480773"/>
          </a:xfrm>
          <a:prstGeom prst="rect">
            <a:avLst/>
          </a:prstGeom>
        </p:spPr>
        <p:txBody>
          <a:bodyPr vert="horz" wrap="square" lIns="0" tIns="11430" rIns="0" bIns="0" rtlCol="0">
            <a:spAutoFit/>
          </a:bodyPr>
          <a:lstStyle/>
          <a:p>
            <a:pPr marL="254635" marR="5080" indent="-242570" algn="ctr">
              <a:lnSpc>
                <a:spcPct val="101499"/>
              </a:lnSpc>
              <a:spcBef>
                <a:spcPts val="90"/>
              </a:spcBef>
            </a:pPr>
            <a:r>
              <a:rPr lang="es-ES" sz="3200" b="1" dirty="0">
                <a:latin typeface="Times New Roman" panose="02020603050405020304" pitchFamily="18" charset="0"/>
                <a:cs typeface="Times New Roman" panose="02020603050405020304" pitchFamily="18" charset="0"/>
              </a:rPr>
              <a:t>AGUA</a:t>
            </a:r>
          </a:p>
        </p:txBody>
      </p:sp>
      <p:sp>
        <p:nvSpPr>
          <p:cNvPr id="3" name="object 3"/>
          <p:cNvSpPr txBox="1"/>
          <p:nvPr/>
        </p:nvSpPr>
        <p:spPr>
          <a:xfrm>
            <a:off x="2677472" y="540309"/>
            <a:ext cx="856615" cy="232756"/>
          </a:xfrm>
          <a:prstGeom prst="rect">
            <a:avLst/>
          </a:prstGeom>
        </p:spPr>
        <p:txBody>
          <a:bodyPr vert="horz" wrap="square" lIns="0" tIns="17145" rIns="0" bIns="0" rtlCol="0">
            <a:spAutoFit/>
          </a:bodyPr>
          <a:lstStyle/>
          <a:p>
            <a:pPr marL="12700">
              <a:lnSpc>
                <a:spcPct val="100000"/>
              </a:lnSpc>
              <a:spcBef>
                <a:spcPts val="135"/>
              </a:spcBef>
            </a:pPr>
            <a:r>
              <a:rPr sz="1400" dirty="0">
                <a:latin typeface="Times New Roman" panose="02020603050405020304" pitchFamily="18" charset="0"/>
                <a:cs typeface="Times New Roman" panose="02020603050405020304" pitchFamily="18" charset="0"/>
              </a:rPr>
              <a:t>Estructura</a:t>
            </a:r>
            <a:endParaRPr sz="1400">
              <a:latin typeface="Times New Roman" panose="02020603050405020304" pitchFamily="18" charset="0"/>
              <a:cs typeface="Times New Roman" panose="02020603050405020304" pitchFamily="18" charset="0"/>
            </a:endParaRPr>
          </a:p>
        </p:txBody>
      </p:sp>
      <p:sp>
        <p:nvSpPr>
          <p:cNvPr id="4" name="object 4"/>
          <p:cNvSpPr txBox="1"/>
          <p:nvPr/>
        </p:nvSpPr>
        <p:spPr>
          <a:xfrm>
            <a:off x="4138922" y="178897"/>
            <a:ext cx="8811260" cy="697755"/>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Esta formado por dos átomos de hidrógeno y uno de oxígeno . Cada átomo de hidrógeno está unido al  oxígeno por medio de un par de electrones de enlace. La longitud del enlace volcalente 0.96Aº y  formando un ángulo de 104.5º.Forma tetraédrica. Los radios de Van der Waals H y O son de 0.12nm y  0.14nm</a:t>
            </a:r>
            <a:endParaRPr sz="1500">
              <a:latin typeface="Times New Roman" panose="02020603050405020304" pitchFamily="18" charset="0"/>
              <a:cs typeface="Times New Roman" panose="02020603050405020304" pitchFamily="18" charset="0"/>
            </a:endParaRPr>
          </a:p>
        </p:txBody>
      </p:sp>
      <p:sp>
        <p:nvSpPr>
          <p:cNvPr id="5" name="object 5"/>
          <p:cNvSpPr txBox="1"/>
          <p:nvPr/>
        </p:nvSpPr>
        <p:spPr>
          <a:xfrm>
            <a:off x="2560547" y="1679562"/>
            <a:ext cx="1603375" cy="244939"/>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Electronegativida</a:t>
            </a:r>
            <a:r>
              <a:rPr sz="1400" dirty="0">
                <a:latin typeface="Times New Roman" panose="02020603050405020304" pitchFamily="18" charset="0"/>
                <a:cs typeface="Times New Roman" panose="02020603050405020304" pitchFamily="18" charset="0"/>
              </a:rPr>
              <a:t>d</a:t>
            </a:r>
            <a:endParaRPr sz="1400">
              <a:latin typeface="Times New Roman" panose="02020603050405020304" pitchFamily="18" charset="0"/>
              <a:cs typeface="Times New Roman" panose="02020603050405020304" pitchFamily="18" charset="0"/>
            </a:endParaRPr>
          </a:p>
        </p:txBody>
      </p:sp>
      <p:sp>
        <p:nvSpPr>
          <p:cNvPr id="6" name="object 6"/>
          <p:cNvSpPr txBox="1"/>
          <p:nvPr/>
        </p:nvSpPr>
        <p:spPr>
          <a:xfrm>
            <a:off x="5121839" y="1440041"/>
            <a:ext cx="9281160" cy="712470"/>
          </a:xfrm>
          <a:prstGeom prst="rect">
            <a:avLst/>
          </a:prstGeom>
        </p:spPr>
        <p:txBody>
          <a:bodyPr vert="horz" wrap="square" lIns="0" tIns="14604" rIns="0" bIns="0" rtlCol="0">
            <a:spAutoFit/>
          </a:bodyPr>
          <a:lstStyle/>
          <a:p>
            <a:pPr marL="12700" marR="5080" algn="just">
              <a:lnSpc>
                <a:spcPct val="99800"/>
              </a:lnSpc>
              <a:spcBef>
                <a:spcPts val="114"/>
              </a:spcBef>
            </a:pPr>
            <a:r>
              <a:rPr sz="1500" dirty="0">
                <a:latin typeface="Times New Roman" panose="02020603050405020304" pitchFamily="18" charset="0"/>
                <a:cs typeface="Times New Roman" panose="02020603050405020304" pitchFamily="18" charset="0"/>
              </a:rPr>
              <a:t>Existe una diferencia de electronegatividades, el oxigeno tiene un gran poder de atracción por las moléculas  de hidrogeno que ocasiona que tenga una carga parcial positiva temporal mientras que el átomo de oxigeno  tiene una carga parcial doble negativa .</a:t>
            </a:r>
            <a:endParaRPr sz="1500">
              <a:latin typeface="Times New Roman" panose="02020603050405020304" pitchFamily="18" charset="0"/>
              <a:cs typeface="Times New Roman" panose="02020603050405020304" pitchFamily="18" charset="0"/>
            </a:endParaRPr>
          </a:p>
        </p:txBody>
      </p:sp>
      <p:sp>
        <p:nvSpPr>
          <p:cNvPr id="7" name="object 7"/>
          <p:cNvSpPr txBox="1"/>
          <p:nvPr/>
        </p:nvSpPr>
        <p:spPr>
          <a:xfrm>
            <a:off x="2613741" y="2470273"/>
            <a:ext cx="2243455" cy="949325"/>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Formación de puentes de  hidrogeno con grupos  funcione de carbohidratos  y proteínas</a:t>
            </a:r>
            <a:endParaRPr sz="1500">
              <a:latin typeface="Times New Roman" panose="02020603050405020304" pitchFamily="18" charset="0"/>
              <a:cs typeface="Times New Roman" panose="02020603050405020304" pitchFamily="18" charset="0"/>
            </a:endParaRPr>
          </a:p>
        </p:txBody>
      </p:sp>
      <p:sp>
        <p:nvSpPr>
          <p:cNvPr id="8" name="object 8"/>
          <p:cNvSpPr txBox="1"/>
          <p:nvPr/>
        </p:nvSpPr>
        <p:spPr>
          <a:xfrm>
            <a:off x="5416582" y="2550519"/>
            <a:ext cx="8844280" cy="718185"/>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La carga negativa parcial del O de una de las moléculas puede formar un puente de hidrógeno con la  carga positiva parcial de los hidrógenos de otras moléculas. Los puentes de hidrógenos también tienen  uniones con proteínas ,hidratos de carbono y ácidos grasos</a:t>
            </a:r>
            <a:endParaRPr sz="1500">
              <a:latin typeface="Times New Roman" panose="02020603050405020304" pitchFamily="18" charset="0"/>
              <a:cs typeface="Times New Roman" panose="02020603050405020304" pitchFamily="18" charset="0"/>
            </a:endParaRPr>
          </a:p>
        </p:txBody>
      </p:sp>
      <p:sp>
        <p:nvSpPr>
          <p:cNvPr id="9" name="object 9"/>
          <p:cNvSpPr txBox="1"/>
          <p:nvPr/>
        </p:nvSpPr>
        <p:spPr>
          <a:xfrm>
            <a:off x="2669974" y="6543678"/>
            <a:ext cx="1233170"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Propiedades  fisicoquímicas</a:t>
            </a:r>
            <a:endParaRPr sz="1500">
              <a:latin typeface="Times New Roman" panose="02020603050405020304" pitchFamily="18" charset="0"/>
              <a:cs typeface="Times New Roman" panose="02020603050405020304" pitchFamily="18" charset="0"/>
            </a:endParaRPr>
          </a:p>
        </p:txBody>
      </p:sp>
      <p:sp>
        <p:nvSpPr>
          <p:cNvPr id="10" name="object 10"/>
          <p:cNvSpPr txBox="1"/>
          <p:nvPr/>
        </p:nvSpPr>
        <p:spPr>
          <a:xfrm>
            <a:off x="4946757" y="3733542"/>
            <a:ext cx="2370455"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Punto de fusión y ebullición  en puentes de hidrogeno</a:t>
            </a:r>
            <a:endParaRPr sz="1500">
              <a:latin typeface="Times New Roman" panose="02020603050405020304" pitchFamily="18" charset="0"/>
              <a:cs typeface="Times New Roman" panose="02020603050405020304" pitchFamily="18" charset="0"/>
            </a:endParaRPr>
          </a:p>
        </p:txBody>
      </p:sp>
      <p:sp>
        <p:nvSpPr>
          <p:cNvPr id="11" name="object 11"/>
          <p:cNvSpPr txBox="1"/>
          <p:nvPr/>
        </p:nvSpPr>
        <p:spPr>
          <a:xfrm>
            <a:off x="7666616" y="3565349"/>
            <a:ext cx="7950834" cy="718185"/>
          </a:xfrm>
          <a:prstGeom prst="rect">
            <a:avLst/>
          </a:prstGeom>
        </p:spPr>
        <p:txBody>
          <a:bodyPr vert="horz" wrap="square" lIns="0" tIns="11430" rIns="0" bIns="0" rtlCol="0">
            <a:spAutoFit/>
          </a:bodyPr>
          <a:lstStyle/>
          <a:p>
            <a:pPr marL="12700" marR="5080" algn="just">
              <a:lnSpc>
                <a:spcPct val="101099"/>
              </a:lnSpc>
              <a:spcBef>
                <a:spcPts val="90"/>
              </a:spcBef>
            </a:pPr>
            <a:r>
              <a:rPr sz="1500" dirty="0">
                <a:latin typeface="Times New Roman" panose="02020603050405020304" pitchFamily="18" charset="0"/>
                <a:cs typeface="Times New Roman" panose="02020603050405020304" pitchFamily="18" charset="0"/>
              </a:rPr>
              <a:t>Ebullición: cuando los puentes de hidrogeno están expuestas a un temperatura de 100ºC los  puentes de hidrogeno desaparecen ,las moléculas quedan libres y procede a la evaporación  Fusión: se reafirma los puentes de hidrogeno, donde se juntan mas moléculas </a:t>
            </a:r>
            <a:r>
              <a:rPr sz="1400" dirty="0">
                <a:latin typeface="Times New Roman" panose="02020603050405020304" pitchFamily="18" charset="0"/>
                <a:cs typeface="Times New Roman" panose="02020603050405020304" pitchFamily="18" charset="0"/>
              </a:rPr>
              <a:t>.</a:t>
            </a:r>
            <a:endParaRPr sz="1400">
              <a:latin typeface="Times New Roman" panose="02020603050405020304" pitchFamily="18" charset="0"/>
              <a:cs typeface="Times New Roman" panose="02020603050405020304" pitchFamily="18" charset="0"/>
            </a:endParaRPr>
          </a:p>
        </p:txBody>
      </p:sp>
      <p:sp>
        <p:nvSpPr>
          <p:cNvPr id="12" name="object 12"/>
          <p:cNvSpPr txBox="1"/>
          <p:nvPr/>
        </p:nvSpPr>
        <p:spPr>
          <a:xfrm>
            <a:off x="5075130" y="4708250"/>
            <a:ext cx="1387475" cy="718185"/>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Calor latente de  vaporización y  condensación</a:t>
            </a:r>
            <a:endParaRPr sz="1500">
              <a:latin typeface="Times New Roman" panose="02020603050405020304" pitchFamily="18" charset="0"/>
              <a:cs typeface="Times New Roman" panose="02020603050405020304" pitchFamily="18" charset="0"/>
            </a:endParaRPr>
          </a:p>
        </p:txBody>
      </p:sp>
      <p:sp>
        <p:nvSpPr>
          <p:cNvPr id="13" name="object 13"/>
          <p:cNvSpPr txBox="1"/>
          <p:nvPr/>
        </p:nvSpPr>
        <p:spPr>
          <a:xfrm>
            <a:off x="6644293" y="4492737"/>
            <a:ext cx="8538210" cy="1982470"/>
          </a:xfrm>
          <a:prstGeom prst="rect">
            <a:avLst/>
          </a:prstGeom>
        </p:spPr>
        <p:txBody>
          <a:bodyPr vert="horz" wrap="square" lIns="0" tIns="11430" rIns="0" bIns="0" rtlCol="0">
            <a:spAutoFit/>
          </a:bodyPr>
          <a:lstStyle/>
          <a:p>
            <a:pPr marL="240029" marR="5080" algn="just">
              <a:lnSpc>
                <a:spcPct val="101099"/>
              </a:lnSpc>
              <a:spcBef>
                <a:spcPts val="90"/>
              </a:spcBef>
            </a:pPr>
            <a:r>
              <a:rPr sz="1500" dirty="0">
                <a:latin typeface="Times New Roman" panose="02020603050405020304" pitchFamily="18" charset="0"/>
                <a:cs typeface="Times New Roman" panose="02020603050405020304" pitchFamily="18" charset="0"/>
              </a:rPr>
              <a:t>Vaporización: representa la energía que se necesita para transformar 1 kilogramo  de agua  liquida en vapor a 100 º C, la requiere para romper los puentes de hidrógenos para que las  moléculas estén libres y puedan pasar a la fase gaseosa</a:t>
            </a:r>
          </a:p>
          <a:p>
            <a:pPr marL="240029" marR="6350" algn="just">
              <a:lnSpc>
                <a:spcPct val="101099"/>
              </a:lnSpc>
            </a:pPr>
            <a:r>
              <a:rPr sz="1500" dirty="0">
                <a:latin typeface="Times New Roman" panose="02020603050405020304" pitchFamily="18" charset="0"/>
                <a:cs typeface="Times New Roman" panose="02020603050405020304" pitchFamily="18" charset="0"/>
              </a:rPr>
              <a:t>Condensación: es una actividad exotérmica que se libera una gran cantidad de calor. También  conocido condensación inverso ala evaporación.</a:t>
            </a:r>
          </a:p>
          <a:p>
            <a:pPr marL="12700" marR="1532255">
              <a:lnSpc>
                <a:spcPct val="101099"/>
              </a:lnSpc>
              <a:spcBef>
                <a:spcPts val="860"/>
              </a:spcBef>
            </a:pPr>
            <a:r>
              <a:rPr sz="1500" dirty="0">
                <a:latin typeface="Times New Roman" panose="02020603050405020304" pitchFamily="18" charset="0"/>
                <a:cs typeface="Times New Roman" panose="02020603050405020304" pitchFamily="18" charset="0"/>
              </a:rPr>
              <a:t>A 100º C 333.7kJ/g Cambia el agua liquida a hielo a 0 ºC . Es la cantidad de calor  que debe suministrarse a una cantidad determinada de sustancia sólida para  cambiar su estado físico de sólido a líquido.</a:t>
            </a:r>
          </a:p>
        </p:txBody>
      </p:sp>
      <p:sp>
        <p:nvSpPr>
          <p:cNvPr id="14" name="object 14"/>
          <p:cNvSpPr txBox="1"/>
          <p:nvPr/>
        </p:nvSpPr>
        <p:spPr>
          <a:xfrm>
            <a:off x="4794985" y="5812442"/>
            <a:ext cx="1386840" cy="487045"/>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Calor latente de</a:t>
            </a:r>
            <a:endParaRPr sz="1500">
              <a:latin typeface="Times New Roman" panose="02020603050405020304" pitchFamily="18" charset="0"/>
              <a:cs typeface="Times New Roman" panose="02020603050405020304" pitchFamily="18" charset="0"/>
            </a:endParaRPr>
          </a:p>
          <a:p>
            <a:pPr marL="12700">
              <a:lnSpc>
                <a:spcPct val="100000"/>
              </a:lnSpc>
              <a:spcBef>
                <a:spcPts val="20"/>
              </a:spcBef>
            </a:pPr>
            <a:r>
              <a:rPr sz="1500" dirty="0">
                <a:latin typeface="Times New Roman" panose="02020603050405020304" pitchFamily="18" charset="0"/>
                <a:cs typeface="Times New Roman" panose="02020603050405020304" pitchFamily="18" charset="0"/>
              </a:rPr>
              <a:t>fusión</a:t>
            </a:r>
            <a:endParaRPr sz="1500">
              <a:latin typeface="Times New Roman" panose="02020603050405020304" pitchFamily="18" charset="0"/>
              <a:cs typeface="Times New Roman" panose="02020603050405020304" pitchFamily="18" charset="0"/>
            </a:endParaRPr>
          </a:p>
        </p:txBody>
      </p:sp>
      <p:sp>
        <p:nvSpPr>
          <p:cNvPr id="15" name="object 15"/>
          <p:cNvSpPr txBox="1"/>
          <p:nvPr/>
        </p:nvSpPr>
        <p:spPr>
          <a:xfrm>
            <a:off x="4381188" y="6575994"/>
            <a:ext cx="1394460"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Calor especifico  4.1863 kJ/g</a:t>
            </a:r>
            <a:endParaRPr sz="1500">
              <a:latin typeface="Times New Roman" panose="02020603050405020304" pitchFamily="18" charset="0"/>
              <a:cs typeface="Times New Roman" panose="02020603050405020304" pitchFamily="18" charset="0"/>
            </a:endParaRPr>
          </a:p>
        </p:txBody>
      </p:sp>
      <p:sp>
        <p:nvSpPr>
          <p:cNvPr id="16" name="object 16"/>
          <p:cNvSpPr txBox="1"/>
          <p:nvPr/>
        </p:nvSpPr>
        <p:spPr>
          <a:xfrm>
            <a:off x="6161904" y="6633643"/>
            <a:ext cx="5325110"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Se define por la cantidad de calorías que son necesarias para  que un gramo de masa eleve su temperatura.</a:t>
            </a:r>
            <a:endParaRPr sz="1500">
              <a:latin typeface="Times New Roman" panose="02020603050405020304" pitchFamily="18" charset="0"/>
              <a:cs typeface="Times New Roman" panose="02020603050405020304" pitchFamily="18" charset="0"/>
            </a:endParaRPr>
          </a:p>
        </p:txBody>
      </p:sp>
      <p:sp>
        <p:nvSpPr>
          <p:cNvPr id="17" name="object 17"/>
          <p:cNvSpPr txBox="1"/>
          <p:nvPr/>
        </p:nvSpPr>
        <p:spPr>
          <a:xfrm>
            <a:off x="4319889" y="7574714"/>
            <a:ext cx="891540" cy="244939"/>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Ionización</a:t>
            </a:r>
            <a:endParaRPr sz="1500">
              <a:latin typeface="Times New Roman" panose="02020603050405020304" pitchFamily="18" charset="0"/>
              <a:cs typeface="Times New Roman" panose="02020603050405020304" pitchFamily="18" charset="0"/>
            </a:endParaRPr>
          </a:p>
        </p:txBody>
      </p:sp>
      <p:sp>
        <p:nvSpPr>
          <p:cNvPr id="18" name="object 18"/>
          <p:cNvSpPr txBox="1"/>
          <p:nvPr/>
        </p:nvSpPr>
        <p:spPr>
          <a:xfrm>
            <a:off x="5587711" y="7388388"/>
            <a:ext cx="5810885"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Cuando una molécula de agua es rodeada por iones, o por fotones  de suficiente energía, se pierde uno de sus electrones, esto forma</a:t>
            </a:r>
            <a:endParaRPr sz="1500">
              <a:latin typeface="Times New Roman" panose="02020603050405020304" pitchFamily="18" charset="0"/>
              <a:cs typeface="Times New Roman" panose="02020603050405020304" pitchFamily="18" charset="0"/>
            </a:endParaRPr>
          </a:p>
        </p:txBody>
      </p:sp>
      <p:sp>
        <p:nvSpPr>
          <p:cNvPr id="19" name="object 19"/>
          <p:cNvSpPr txBox="1"/>
          <p:nvPr/>
        </p:nvSpPr>
        <p:spPr>
          <a:xfrm>
            <a:off x="10299438" y="7954733"/>
            <a:ext cx="97790" cy="168635"/>
          </a:xfrm>
          <a:prstGeom prst="rect">
            <a:avLst/>
          </a:prstGeom>
        </p:spPr>
        <p:txBody>
          <a:bodyPr vert="horz" wrap="square" lIns="0" tIns="14604" rIns="0" bIns="0" rtlCol="0">
            <a:spAutoFit/>
          </a:bodyPr>
          <a:lstStyle/>
          <a:p>
            <a:pPr marL="12700">
              <a:lnSpc>
                <a:spcPct val="100000"/>
              </a:lnSpc>
              <a:spcBef>
                <a:spcPts val="114"/>
              </a:spcBef>
            </a:pPr>
            <a:r>
              <a:rPr sz="1000" dirty="0">
                <a:latin typeface="Times New Roman" panose="02020603050405020304" pitchFamily="18" charset="0"/>
                <a:cs typeface="Times New Roman" panose="02020603050405020304" pitchFamily="18" charset="0"/>
              </a:rPr>
              <a:t>2</a:t>
            </a:r>
            <a:endParaRPr sz="1000">
              <a:latin typeface="Times New Roman" panose="02020603050405020304" pitchFamily="18" charset="0"/>
              <a:cs typeface="Times New Roman" panose="02020603050405020304" pitchFamily="18" charset="0"/>
            </a:endParaRPr>
          </a:p>
        </p:txBody>
      </p:sp>
      <p:sp>
        <p:nvSpPr>
          <p:cNvPr id="20" name="object 20"/>
          <p:cNvSpPr txBox="1"/>
          <p:nvPr/>
        </p:nvSpPr>
        <p:spPr>
          <a:xfrm>
            <a:off x="5562311" y="7844090"/>
            <a:ext cx="5085080" cy="245580"/>
          </a:xfrm>
          <a:prstGeom prst="rect">
            <a:avLst/>
          </a:prstGeom>
        </p:spPr>
        <p:txBody>
          <a:bodyPr vert="horz" wrap="square" lIns="0" tIns="14605" rIns="0" bIns="0" rtlCol="0">
            <a:spAutoFit/>
          </a:bodyPr>
          <a:lstStyle/>
          <a:p>
            <a:pPr marL="38100">
              <a:lnSpc>
                <a:spcPct val="100000"/>
              </a:lnSpc>
              <a:spcBef>
                <a:spcPts val="115"/>
              </a:spcBef>
            </a:pPr>
            <a:r>
              <a:rPr sz="1500" dirty="0">
                <a:latin typeface="Times New Roman" panose="02020603050405020304" pitchFamily="18" charset="0"/>
                <a:cs typeface="Times New Roman" panose="02020603050405020304" pitchFamily="18" charset="0"/>
              </a:rPr>
              <a:t>una especie con carga positiva conocida como el ion H O</a:t>
            </a:r>
            <a:r>
              <a:rPr sz="1500" baseline="25000" dirty="0">
                <a:latin typeface="Times New Roman" panose="02020603050405020304" pitchFamily="18" charset="0"/>
                <a:cs typeface="Times New Roman" panose="02020603050405020304" pitchFamily="18" charset="0"/>
              </a:rPr>
              <a:t>+</a:t>
            </a:r>
            <a:endParaRPr sz="1500" baseline="25000">
              <a:latin typeface="Times New Roman" panose="02020603050405020304" pitchFamily="18" charset="0"/>
              <a:cs typeface="Times New Roman" panose="02020603050405020304" pitchFamily="18" charset="0"/>
            </a:endParaRPr>
          </a:p>
        </p:txBody>
      </p:sp>
      <p:sp>
        <p:nvSpPr>
          <p:cNvPr id="21" name="object 21"/>
          <p:cNvSpPr txBox="1"/>
          <p:nvPr/>
        </p:nvSpPr>
        <p:spPr>
          <a:xfrm>
            <a:off x="4244704" y="8205947"/>
            <a:ext cx="932180" cy="718185"/>
          </a:xfrm>
          <a:prstGeom prst="rect">
            <a:avLst/>
          </a:prstGeom>
        </p:spPr>
        <p:txBody>
          <a:bodyPr vert="horz" wrap="square" lIns="0" tIns="11430" rIns="0" bIns="0" rtlCol="0">
            <a:spAutoFit/>
          </a:bodyPr>
          <a:lstStyle/>
          <a:p>
            <a:pPr marL="12700" marR="5080" algn="just">
              <a:lnSpc>
                <a:spcPct val="101099"/>
              </a:lnSpc>
              <a:spcBef>
                <a:spcPts val="90"/>
              </a:spcBef>
            </a:pPr>
            <a:r>
              <a:rPr sz="1500" dirty="0">
                <a:latin typeface="Times New Roman" panose="02020603050405020304" pitchFamily="18" charset="0"/>
                <a:cs typeface="Times New Roman" panose="02020603050405020304" pitchFamily="18" charset="0"/>
              </a:rPr>
              <a:t>Constante  dieléctrica  80 a 20º C</a:t>
            </a:r>
            <a:endParaRPr sz="1500">
              <a:latin typeface="Times New Roman" panose="02020603050405020304" pitchFamily="18" charset="0"/>
              <a:cs typeface="Times New Roman" panose="02020603050405020304" pitchFamily="18" charset="0"/>
            </a:endParaRPr>
          </a:p>
        </p:txBody>
      </p:sp>
      <p:sp>
        <p:nvSpPr>
          <p:cNvPr id="22" name="object 22"/>
          <p:cNvSpPr txBox="1"/>
          <p:nvPr/>
        </p:nvSpPr>
        <p:spPr>
          <a:xfrm>
            <a:off x="5653369" y="8216689"/>
            <a:ext cx="5751830" cy="1749710"/>
          </a:xfrm>
          <a:prstGeom prst="rect">
            <a:avLst/>
          </a:prstGeom>
        </p:spPr>
        <p:txBody>
          <a:bodyPr vert="horz" wrap="square" lIns="0" tIns="11430" rIns="0" bIns="0" rtlCol="0">
            <a:spAutoFit/>
          </a:bodyPr>
          <a:lstStyle/>
          <a:p>
            <a:pPr marL="12700" marR="1020444" algn="just">
              <a:lnSpc>
                <a:spcPct val="101099"/>
              </a:lnSpc>
              <a:spcBef>
                <a:spcPts val="90"/>
              </a:spcBef>
            </a:pPr>
            <a:r>
              <a:rPr sz="1500" dirty="0">
                <a:latin typeface="Times New Roman" panose="02020603050405020304" pitchFamily="18" charset="0"/>
                <a:cs typeface="Times New Roman" panose="02020603050405020304" pitchFamily="18" charset="0"/>
              </a:rPr>
              <a:t>Medida de la tendencia del disolvente a oponerse a las  fuerzas electrostáticas de atracción en iones con carga  opuesta</a:t>
            </a:r>
            <a:endParaRPr sz="1500">
              <a:latin typeface="Times New Roman" panose="02020603050405020304" pitchFamily="18" charset="0"/>
              <a:cs typeface="Times New Roman" panose="02020603050405020304" pitchFamily="18" charset="0"/>
            </a:endParaRPr>
          </a:p>
          <a:p>
            <a:pPr marL="302260" marR="5080" algn="just">
              <a:lnSpc>
                <a:spcPts val="1770"/>
              </a:lnSpc>
              <a:spcBef>
                <a:spcPts val="805"/>
              </a:spcBef>
            </a:pPr>
            <a:r>
              <a:rPr sz="1500" dirty="0">
                <a:latin typeface="Times New Roman" panose="02020603050405020304" pitchFamily="18" charset="0"/>
                <a:cs typeface="Times New Roman" panose="02020603050405020304" pitchFamily="18" charset="0"/>
              </a:rPr>
              <a:t>Es la interacción de las partículas en la superficie del agua esta  se presenta como una coma elástica.</a:t>
            </a:r>
            <a:endParaRPr sz="1500">
              <a:latin typeface="Times New Roman" panose="02020603050405020304" pitchFamily="18" charset="0"/>
              <a:cs typeface="Times New Roman" panose="02020603050405020304" pitchFamily="18" charset="0"/>
            </a:endParaRPr>
          </a:p>
          <a:p>
            <a:pPr marL="302260" marR="27305" algn="just">
              <a:lnSpc>
                <a:spcPts val="1820"/>
              </a:lnSpc>
              <a:spcBef>
                <a:spcPts val="60"/>
              </a:spcBef>
            </a:pPr>
            <a:r>
              <a:rPr sz="1500" dirty="0">
                <a:latin typeface="Times New Roman" panose="02020603050405020304" pitchFamily="18" charset="0"/>
                <a:cs typeface="Times New Roman" panose="02020603050405020304" pitchFamily="18" charset="0"/>
              </a:rPr>
              <a:t>Es causada por los efectos de las fuerzas intermoleculares que  existen en la interfase.</a:t>
            </a:r>
            <a:endParaRPr sz="1500">
              <a:latin typeface="Times New Roman" panose="02020603050405020304" pitchFamily="18" charset="0"/>
              <a:cs typeface="Times New Roman" panose="02020603050405020304" pitchFamily="18" charset="0"/>
            </a:endParaRPr>
          </a:p>
        </p:txBody>
      </p:sp>
      <p:sp>
        <p:nvSpPr>
          <p:cNvPr id="23" name="object 23"/>
          <p:cNvSpPr txBox="1"/>
          <p:nvPr/>
        </p:nvSpPr>
        <p:spPr>
          <a:xfrm>
            <a:off x="4247269" y="9093317"/>
            <a:ext cx="1288415" cy="718185"/>
          </a:xfrm>
          <a:prstGeom prst="rect">
            <a:avLst/>
          </a:prstGeom>
        </p:spPr>
        <p:txBody>
          <a:bodyPr vert="horz" wrap="square" lIns="0" tIns="11430" rIns="0" bIns="0" rtlCol="0">
            <a:spAutoFit/>
          </a:bodyPr>
          <a:lstStyle/>
          <a:p>
            <a:pPr marL="38100" marR="30480">
              <a:lnSpc>
                <a:spcPct val="101099"/>
              </a:lnSpc>
              <a:spcBef>
                <a:spcPts val="90"/>
              </a:spcBef>
            </a:pPr>
            <a:r>
              <a:rPr sz="1500" dirty="0">
                <a:latin typeface="Times New Roman" panose="02020603050405020304" pitchFamily="18" charset="0"/>
                <a:cs typeface="Times New Roman" panose="02020603050405020304" pitchFamily="18" charset="0"/>
              </a:rPr>
              <a:t>Tensión  superficia  72.8𝑥10</a:t>
            </a:r>
            <a:r>
              <a:rPr sz="1650" baseline="27777" dirty="0">
                <a:latin typeface="Times New Roman" panose="02020603050405020304" pitchFamily="18" charset="0"/>
                <a:cs typeface="Times New Roman" panose="02020603050405020304" pitchFamily="18" charset="0"/>
              </a:rPr>
              <a:t>3 </a:t>
            </a:r>
            <a:r>
              <a:rPr sz="1500" dirty="0">
                <a:latin typeface="Times New Roman" panose="02020603050405020304" pitchFamily="18" charset="0"/>
                <a:cs typeface="Times New Roman" panose="02020603050405020304" pitchFamily="18" charset="0"/>
              </a:rPr>
              <a:t>𝑁/𝑚</a:t>
            </a:r>
            <a:endParaRPr sz="1500">
              <a:latin typeface="Times New Roman" panose="02020603050405020304" pitchFamily="18" charset="0"/>
              <a:cs typeface="Times New Roman" panose="02020603050405020304" pitchFamily="18" charset="0"/>
            </a:endParaRPr>
          </a:p>
        </p:txBody>
      </p:sp>
      <p:sp>
        <p:nvSpPr>
          <p:cNvPr id="24" name="object 24"/>
          <p:cNvSpPr txBox="1"/>
          <p:nvPr/>
        </p:nvSpPr>
        <p:spPr>
          <a:xfrm>
            <a:off x="15715816" y="5426435"/>
            <a:ext cx="3436620" cy="1983522"/>
          </a:xfrm>
          <a:prstGeom prst="roundRect">
            <a:avLst/>
          </a:prstGeom>
          <a:ln/>
        </p:spPr>
        <p:style>
          <a:lnRef idx="2">
            <a:schemeClr val="accent6"/>
          </a:lnRef>
          <a:fillRef idx="1">
            <a:schemeClr val="lt1"/>
          </a:fillRef>
          <a:effectRef idx="0">
            <a:schemeClr val="accent6"/>
          </a:effectRef>
          <a:fontRef idx="minor">
            <a:schemeClr val="dk1"/>
          </a:fontRef>
        </p:style>
        <p:txBody>
          <a:bodyPr vert="horz" wrap="square" lIns="0" tIns="30480" rIns="0" bIns="0" rtlCol="0">
            <a:spAutoFit/>
          </a:bodyPr>
          <a:lstStyle/>
          <a:p>
            <a:pPr marL="73025" marR="173355">
              <a:lnSpc>
                <a:spcPct val="102600"/>
              </a:lnSpc>
              <a:spcBef>
                <a:spcPts val="240"/>
              </a:spcBef>
            </a:pP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La ionización  ayuda como método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físico de conservación que consiste en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exponer un producto a la acción del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paso de electrones acelerados durante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un cierto tiempo como objetivo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higienizarlo.</a:t>
            </a:r>
            <a:endParaRPr sz="1400" dirty="0">
              <a:solidFill>
                <a:schemeClr val="tx1"/>
              </a:solidFill>
              <a:latin typeface="Times New Roman" panose="02020603050405020304" pitchFamily="18" charset="0"/>
              <a:cs typeface="Times New Roman" panose="02020603050405020304" pitchFamily="18" charset="0"/>
            </a:endParaRPr>
          </a:p>
          <a:p>
            <a:pPr marL="73025" marR="214629">
              <a:lnSpc>
                <a:spcPct val="102600"/>
              </a:lnSpc>
            </a:pPr>
            <a:r>
              <a:rPr sz="1400" dirty="0">
                <a:solidFill>
                  <a:schemeClr val="tx1"/>
                </a:solidFill>
                <a:uFill>
                  <a:solidFill>
                    <a:srgbClr val="323232"/>
                  </a:solidFill>
                </a:uFill>
                <a:latin typeface="Times New Roman" panose="02020603050405020304" pitchFamily="18" charset="0"/>
                <a:cs typeface="Times New Roman" panose="02020603050405020304" pitchFamily="18" charset="0"/>
              </a:rPr>
              <a:t>Se suele aplicar en productos frescos,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323232"/>
                  </a:solidFill>
                </a:uFill>
                <a:latin typeface="Times New Roman" panose="02020603050405020304" pitchFamily="18" charset="0"/>
                <a:cs typeface="Times New Roman" panose="02020603050405020304" pitchFamily="18" charset="0"/>
              </a:rPr>
              <a:t>secos, congelados, enlatados,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323232"/>
                  </a:solidFill>
                </a:uFill>
                <a:latin typeface="Times New Roman" panose="02020603050405020304" pitchFamily="18" charset="0"/>
                <a:cs typeface="Times New Roman" panose="02020603050405020304" pitchFamily="18" charset="0"/>
              </a:rPr>
              <a:t>precocinados y deshidratados.</a:t>
            </a:r>
            <a:endParaRPr sz="1400" dirty="0">
              <a:solidFill>
                <a:schemeClr val="tx1"/>
              </a:solidFill>
              <a:latin typeface="Times New Roman" panose="02020603050405020304" pitchFamily="18" charset="0"/>
              <a:cs typeface="Times New Roman" panose="02020603050405020304" pitchFamily="18" charset="0"/>
            </a:endParaRPr>
          </a:p>
        </p:txBody>
      </p:sp>
      <p:sp>
        <p:nvSpPr>
          <p:cNvPr id="25" name="object 25"/>
          <p:cNvSpPr txBox="1"/>
          <p:nvPr/>
        </p:nvSpPr>
        <p:spPr>
          <a:xfrm>
            <a:off x="2546464" y="10628936"/>
            <a:ext cx="1130935" cy="901065"/>
          </a:xfrm>
          <a:prstGeom prst="rect">
            <a:avLst/>
          </a:prstGeom>
        </p:spPr>
        <p:txBody>
          <a:bodyPr vert="horz" wrap="square" lIns="0" tIns="11430" rIns="0" bIns="0" rtlCol="0">
            <a:spAutoFit/>
          </a:bodyPr>
          <a:lstStyle/>
          <a:p>
            <a:pPr marL="12700" marR="5080">
              <a:lnSpc>
                <a:spcPct val="102600"/>
              </a:lnSpc>
              <a:spcBef>
                <a:spcPts val="90"/>
              </a:spcBef>
            </a:pPr>
            <a:r>
              <a:rPr sz="1400" dirty="0">
                <a:latin typeface="Times New Roman" panose="02020603050405020304" pitchFamily="18" charset="0"/>
                <a:cs typeface="Times New Roman" panose="02020603050405020304" pitchFamily="18" charset="0"/>
              </a:rPr>
              <a:t>Condiciones  que  determinan el  estado físico</a:t>
            </a:r>
            <a:endParaRPr sz="1400">
              <a:latin typeface="Times New Roman" panose="02020603050405020304" pitchFamily="18" charset="0"/>
              <a:cs typeface="Times New Roman" panose="02020603050405020304" pitchFamily="18" charset="0"/>
            </a:endParaRPr>
          </a:p>
        </p:txBody>
      </p:sp>
      <p:sp>
        <p:nvSpPr>
          <p:cNvPr id="26" name="object 26"/>
          <p:cNvSpPr txBox="1"/>
          <p:nvPr/>
        </p:nvSpPr>
        <p:spPr>
          <a:xfrm>
            <a:off x="4102247" y="10532883"/>
            <a:ext cx="1250950" cy="232756"/>
          </a:xfrm>
          <a:prstGeom prst="rect">
            <a:avLst/>
          </a:prstGeom>
        </p:spPr>
        <p:txBody>
          <a:bodyPr vert="horz" wrap="square" lIns="0" tIns="17145" rIns="0" bIns="0" rtlCol="0">
            <a:spAutoFit/>
          </a:bodyPr>
          <a:lstStyle/>
          <a:p>
            <a:pPr marL="12700">
              <a:lnSpc>
                <a:spcPct val="100000"/>
              </a:lnSpc>
              <a:spcBef>
                <a:spcPts val="135"/>
              </a:spcBef>
            </a:pPr>
            <a:r>
              <a:rPr sz="1400" dirty="0">
                <a:latin typeface="Times New Roman" panose="02020603050405020304" pitchFamily="18" charset="0"/>
                <a:cs typeface="Times New Roman" panose="02020603050405020304" pitchFamily="18" charset="0"/>
              </a:rPr>
              <a:t>Estados físicos</a:t>
            </a:r>
            <a:endParaRPr sz="1400">
              <a:latin typeface="Times New Roman" panose="02020603050405020304" pitchFamily="18" charset="0"/>
              <a:cs typeface="Times New Roman" panose="02020603050405020304" pitchFamily="18" charset="0"/>
            </a:endParaRPr>
          </a:p>
        </p:txBody>
      </p:sp>
      <p:sp>
        <p:nvSpPr>
          <p:cNvPr id="27" name="object 27"/>
          <p:cNvSpPr txBox="1"/>
          <p:nvPr/>
        </p:nvSpPr>
        <p:spPr>
          <a:xfrm>
            <a:off x="5737060" y="10073799"/>
            <a:ext cx="7656830" cy="1330108"/>
          </a:xfrm>
          <a:prstGeom prst="rect">
            <a:avLst/>
          </a:prstGeom>
        </p:spPr>
        <p:txBody>
          <a:bodyPr vert="horz" wrap="square" lIns="0" tIns="11430" rIns="0" bIns="0" rtlCol="0">
            <a:spAutoFit/>
          </a:bodyPr>
          <a:lstStyle/>
          <a:p>
            <a:pPr marL="149860" marR="5080" indent="-137795">
              <a:lnSpc>
                <a:spcPct val="102600"/>
              </a:lnSpc>
              <a:spcBef>
                <a:spcPts val="90"/>
              </a:spcBef>
              <a:buChar char="•"/>
              <a:tabLst>
                <a:tab pos="150495" algn="l"/>
              </a:tabLst>
            </a:pPr>
            <a:r>
              <a:rPr sz="1400" dirty="0">
                <a:latin typeface="Times New Roman" panose="02020603050405020304" pitchFamily="18" charset="0"/>
                <a:cs typeface="Times New Roman" panose="02020603050405020304" pitchFamily="18" charset="0"/>
              </a:rPr>
              <a:t>Estado sólido: Se produce cuando el agua es sometida a una temperatura inferior a 0ºC y se  congelan. Se produce cuando todas las moléculas que componen el agua están unidas.</a:t>
            </a:r>
          </a:p>
          <a:p>
            <a:pPr marL="149860" marR="43180" indent="-137795">
              <a:lnSpc>
                <a:spcPct val="102600"/>
              </a:lnSpc>
              <a:buChar char="•"/>
              <a:tabLst>
                <a:tab pos="150495" algn="l"/>
              </a:tabLst>
            </a:pPr>
            <a:r>
              <a:rPr sz="1400" dirty="0">
                <a:latin typeface="Times New Roman" panose="02020603050405020304" pitchFamily="18" charset="0"/>
                <a:cs typeface="Times New Roman" panose="02020603050405020304" pitchFamily="18" charset="0"/>
              </a:rPr>
              <a:t>Estado liquido: al líquido recibe el nombre de fusión; ese estado, en el que la mayoría de las  moléculas siguen unidas, se produce entre los 0º y 100º.</a:t>
            </a:r>
          </a:p>
          <a:p>
            <a:pPr marL="149860" indent="-137795">
              <a:spcBef>
                <a:spcPts val="45"/>
              </a:spcBef>
              <a:buFontTx/>
              <a:buChar char="•"/>
              <a:tabLst>
                <a:tab pos="150495" algn="l"/>
              </a:tabLst>
            </a:pPr>
            <a:r>
              <a:rPr sz="1400" dirty="0">
                <a:latin typeface="Times New Roman" panose="02020603050405020304" pitchFamily="18" charset="0"/>
                <a:cs typeface="Times New Roman" panose="02020603050405020304" pitchFamily="18" charset="0"/>
              </a:rPr>
              <a:t>Estado gaseoso: Cuando el agua es sometida a una determinada temperatura se produce la</a:t>
            </a:r>
            <a:r>
              <a:rPr lang="es-ES" sz="1400" dirty="0">
                <a:latin typeface="Times New Roman" panose="02020603050405020304" pitchFamily="18" charset="0"/>
                <a:cs typeface="Times New Roman" panose="02020603050405020304" pitchFamily="18" charset="0"/>
              </a:rPr>
              <a:t> evaporación +100º C. En este caso, las moléculas se liberan completamente.</a:t>
            </a:r>
          </a:p>
        </p:txBody>
      </p:sp>
      <p:sp>
        <p:nvSpPr>
          <p:cNvPr id="29" name="object 29"/>
          <p:cNvSpPr txBox="1"/>
          <p:nvPr/>
        </p:nvSpPr>
        <p:spPr>
          <a:xfrm>
            <a:off x="4401346" y="11556834"/>
            <a:ext cx="999490"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Punto triple  del Agua</a:t>
            </a:r>
            <a:endParaRPr sz="1500">
              <a:latin typeface="Times New Roman" panose="02020603050405020304" pitchFamily="18" charset="0"/>
              <a:cs typeface="Times New Roman" panose="02020603050405020304" pitchFamily="18" charset="0"/>
            </a:endParaRPr>
          </a:p>
        </p:txBody>
      </p:sp>
      <p:sp>
        <p:nvSpPr>
          <p:cNvPr id="30" name="object 30"/>
          <p:cNvSpPr txBox="1"/>
          <p:nvPr/>
        </p:nvSpPr>
        <p:spPr>
          <a:xfrm>
            <a:off x="5762593" y="11586316"/>
            <a:ext cx="7629525" cy="487045"/>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Es el punto que coexiste las tres fases del agua se alcanza a una temperatura de 0.0098</a:t>
            </a:r>
            <a:endParaRPr sz="1500">
              <a:latin typeface="Times New Roman" panose="02020603050405020304" pitchFamily="18" charset="0"/>
              <a:cs typeface="Times New Roman" panose="02020603050405020304" pitchFamily="18" charset="0"/>
            </a:endParaRPr>
          </a:p>
          <a:p>
            <a:pPr marL="12700">
              <a:lnSpc>
                <a:spcPct val="100000"/>
              </a:lnSpc>
              <a:spcBef>
                <a:spcPts val="20"/>
              </a:spcBef>
            </a:pPr>
            <a:r>
              <a:rPr sz="1500" dirty="0">
                <a:latin typeface="Times New Roman" panose="02020603050405020304" pitchFamily="18" charset="0"/>
                <a:cs typeface="Times New Roman" panose="02020603050405020304" pitchFamily="18" charset="0"/>
              </a:rPr>
              <a:t>°C  ,pero la presión no es de 1 atm como de normal, sino 0.0060373057 atm.</a:t>
            </a:r>
            <a:endParaRPr sz="1500">
              <a:latin typeface="Times New Roman" panose="02020603050405020304" pitchFamily="18" charset="0"/>
              <a:cs typeface="Times New Roman" panose="02020603050405020304" pitchFamily="18" charset="0"/>
            </a:endParaRPr>
          </a:p>
        </p:txBody>
      </p:sp>
      <p:sp>
        <p:nvSpPr>
          <p:cNvPr id="33" name="object 33"/>
          <p:cNvSpPr txBox="1"/>
          <p:nvPr/>
        </p:nvSpPr>
        <p:spPr>
          <a:xfrm>
            <a:off x="2813444" y="14302226"/>
            <a:ext cx="796290" cy="440762"/>
          </a:xfrm>
          <a:prstGeom prst="rect">
            <a:avLst/>
          </a:prstGeom>
        </p:spPr>
        <p:txBody>
          <a:bodyPr vert="horz" wrap="square" lIns="0" tIns="11430" rIns="0" bIns="0" rtlCol="0">
            <a:spAutoFit/>
          </a:bodyPr>
          <a:lstStyle/>
          <a:p>
            <a:pPr marL="12700" marR="5080">
              <a:lnSpc>
                <a:spcPct val="102600"/>
              </a:lnSpc>
              <a:spcBef>
                <a:spcPts val="90"/>
              </a:spcBef>
            </a:pPr>
            <a:r>
              <a:rPr sz="1400" dirty="0">
                <a:latin typeface="Times New Roman" panose="02020603050405020304" pitchFamily="18" charset="0"/>
                <a:cs typeface="Times New Roman" panose="02020603050405020304" pitchFamily="18" charset="0"/>
              </a:rPr>
              <a:t>Efecto de  solutos</a:t>
            </a:r>
            <a:endParaRPr sz="1400">
              <a:latin typeface="Times New Roman" panose="02020603050405020304" pitchFamily="18" charset="0"/>
              <a:cs typeface="Times New Roman" panose="02020603050405020304" pitchFamily="18" charset="0"/>
            </a:endParaRPr>
          </a:p>
        </p:txBody>
      </p:sp>
      <p:sp>
        <p:nvSpPr>
          <p:cNvPr id="34" name="object 34"/>
          <p:cNvSpPr txBox="1"/>
          <p:nvPr/>
        </p:nvSpPr>
        <p:spPr>
          <a:xfrm>
            <a:off x="4129907" y="13015652"/>
            <a:ext cx="1045844" cy="440762"/>
          </a:xfrm>
          <a:prstGeom prst="rect">
            <a:avLst/>
          </a:prstGeom>
        </p:spPr>
        <p:txBody>
          <a:bodyPr vert="horz" wrap="square" lIns="0" tIns="11430" rIns="0" bIns="0" rtlCol="0">
            <a:spAutoFit/>
          </a:bodyPr>
          <a:lstStyle/>
          <a:p>
            <a:pPr marL="12700" marR="5080">
              <a:lnSpc>
                <a:spcPct val="102600"/>
              </a:lnSpc>
              <a:spcBef>
                <a:spcPts val="90"/>
              </a:spcBef>
            </a:pPr>
            <a:r>
              <a:rPr sz="1400" dirty="0">
                <a:latin typeface="Times New Roman" panose="02020603050405020304" pitchFamily="18" charset="0"/>
                <a:cs typeface="Times New Roman" panose="02020603050405020304" pitchFamily="18" charset="0"/>
              </a:rPr>
              <a:t>Propiedades  coligativas</a:t>
            </a:r>
            <a:endParaRPr sz="1400">
              <a:latin typeface="Times New Roman" panose="02020603050405020304" pitchFamily="18" charset="0"/>
              <a:cs typeface="Times New Roman" panose="02020603050405020304" pitchFamily="18" charset="0"/>
            </a:endParaRPr>
          </a:p>
        </p:txBody>
      </p:sp>
      <p:sp>
        <p:nvSpPr>
          <p:cNvPr id="35" name="object 35"/>
          <p:cNvSpPr txBox="1"/>
          <p:nvPr/>
        </p:nvSpPr>
        <p:spPr>
          <a:xfrm>
            <a:off x="5741923" y="12624352"/>
            <a:ext cx="1685925" cy="1120140"/>
          </a:xfrm>
          <a:prstGeom prst="rect">
            <a:avLst/>
          </a:prstGeom>
        </p:spPr>
        <p:txBody>
          <a:bodyPr vert="horz" wrap="square" lIns="0" tIns="11430" rIns="0" bIns="0" rtlCol="0">
            <a:spAutoFit/>
          </a:bodyPr>
          <a:lstStyle/>
          <a:p>
            <a:pPr marL="12700" marR="5080">
              <a:lnSpc>
                <a:spcPct val="102600"/>
              </a:lnSpc>
              <a:spcBef>
                <a:spcPts val="90"/>
              </a:spcBef>
            </a:pPr>
            <a:r>
              <a:rPr sz="1400" dirty="0">
                <a:latin typeface="Times New Roman" panose="02020603050405020304" pitchFamily="18" charset="0"/>
                <a:cs typeface="Times New Roman" panose="02020603050405020304" pitchFamily="18" charset="0"/>
              </a:rPr>
              <a:t>Propiedades que  dependen solo del  numero de  partículas de un  soluto en el solvente</a:t>
            </a:r>
            <a:endParaRPr sz="1400">
              <a:latin typeface="Times New Roman" panose="02020603050405020304" pitchFamily="18" charset="0"/>
              <a:cs typeface="Times New Roman" panose="02020603050405020304" pitchFamily="18" charset="0"/>
            </a:endParaRPr>
          </a:p>
        </p:txBody>
      </p:sp>
      <p:sp>
        <p:nvSpPr>
          <p:cNvPr id="36" name="object 36"/>
          <p:cNvSpPr txBox="1"/>
          <p:nvPr/>
        </p:nvSpPr>
        <p:spPr>
          <a:xfrm>
            <a:off x="8105032" y="12494051"/>
            <a:ext cx="6220460" cy="463550"/>
          </a:xfrm>
          <a:prstGeom prst="rect">
            <a:avLst/>
          </a:prstGeom>
        </p:spPr>
        <p:txBody>
          <a:bodyPr vert="horz" wrap="square" lIns="0" tIns="17145" rIns="0" bIns="0" rtlCol="0">
            <a:spAutoFit/>
          </a:bodyPr>
          <a:lstStyle/>
          <a:p>
            <a:pPr marL="240665" indent="-228600">
              <a:lnSpc>
                <a:spcPct val="100000"/>
              </a:lnSpc>
              <a:spcBef>
                <a:spcPts val="135"/>
              </a:spcBef>
              <a:buChar char="•"/>
              <a:tabLst>
                <a:tab pos="240665" algn="l"/>
                <a:tab pos="241300" algn="l"/>
              </a:tabLst>
            </a:pPr>
            <a:r>
              <a:rPr sz="1400" dirty="0">
                <a:latin typeface="Times New Roman" panose="02020603050405020304" pitchFamily="18" charset="0"/>
                <a:cs typeface="Times New Roman" panose="02020603050405020304" pitchFamily="18" charset="0"/>
              </a:rPr>
              <a:t>Descenso de la presión de vapor: cuando se le añade un soluto no volátil.</a:t>
            </a:r>
            <a:endParaRPr sz="1400">
              <a:latin typeface="Times New Roman" panose="02020603050405020304" pitchFamily="18" charset="0"/>
              <a:cs typeface="Times New Roman" panose="02020603050405020304" pitchFamily="18" charset="0"/>
            </a:endParaRPr>
          </a:p>
          <a:p>
            <a:pPr marL="240665" indent="-228600">
              <a:lnSpc>
                <a:spcPct val="100000"/>
              </a:lnSpc>
              <a:spcBef>
                <a:spcPts val="45"/>
              </a:spcBef>
              <a:buChar char="•"/>
              <a:tabLst>
                <a:tab pos="240665" algn="l"/>
                <a:tab pos="241300" algn="l"/>
              </a:tabLst>
            </a:pPr>
            <a:r>
              <a:rPr sz="1400" dirty="0">
                <a:latin typeface="Times New Roman" panose="02020603050405020304" pitchFamily="18" charset="0"/>
                <a:cs typeface="Times New Roman" panose="02020603050405020304" pitchFamily="18" charset="0"/>
              </a:rPr>
              <a:t>Descenso del punto crioscópico: la temperatura de congelación de las</a:t>
            </a:r>
            <a:endParaRPr sz="1400">
              <a:latin typeface="Times New Roman" panose="02020603050405020304" pitchFamily="18" charset="0"/>
              <a:cs typeface="Times New Roman" panose="02020603050405020304" pitchFamily="18" charset="0"/>
            </a:endParaRPr>
          </a:p>
        </p:txBody>
      </p:sp>
      <p:sp>
        <p:nvSpPr>
          <p:cNvPr id="37" name="object 37"/>
          <p:cNvSpPr txBox="1"/>
          <p:nvPr/>
        </p:nvSpPr>
        <p:spPr>
          <a:xfrm>
            <a:off x="4269730" y="15691721"/>
            <a:ext cx="2872740" cy="682625"/>
          </a:xfrm>
          <a:prstGeom prst="rect">
            <a:avLst/>
          </a:prstGeom>
        </p:spPr>
        <p:txBody>
          <a:bodyPr vert="horz" wrap="square" lIns="0" tIns="11430" rIns="0" bIns="0" rtlCol="0">
            <a:spAutoFit/>
          </a:bodyPr>
          <a:lstStyle/>
          <a:p>
            <a:pPr marL="12700" marR="5080">
              <a:lnSpc>
                <a:spcPct val="102600"/>
              </a:lnSpc>
              <a:spcBef>
                <a:spcPts val="90"/>
              </a:spcBef>
            </a:pPr>
            <a:r>
              <a:rPr sz="1400" dirty="0">
                <a:latin typeface="Times New Roman" panose="02020603050405020304" pitchFamily="18" charset="0"/>
                <a:cs typeface="Times New Roman" panose="02020603050405020304" pitchFamily="18" charset="0"/>
              </a:rPr>
              <a:t>Interpretación del efecto del peso  molecular y la concentración en las  propiedades coligativas</a:t>
            </a:r>
            <a:endParaRPr sz="1400">
              <a:latin typeface="Times New Roman" panose="02020603050405020304" pitchFamily="18" charset="0"/>
              <a:cs typeface="Times New Roman" panose="02020603050405020304" pitchFamily="18" charset="0"/>
            </a:endParaRPr>
          </a:p>
        </p:txBody>
      </p:sp>
      <p:sp>
        <p:nvSpPr>
          <p:cNvPr id="38" name="object 38"/>
          <p:cNvSpPr txBox="1"/>
          <p:nvPr/>
        </p:nvSpPr>
        <p:spPr>
          <a:xfrm>
            <a:off x="7774117" y="15581323"/>
            <a:ext cx="4125595" cy="1017269"/>
          </a:xfrm>
          <a:prstGeom prst="rect">
            <a:avLst/>
          </a:prstGeom>
        </p:spPr>
        <p:txBody>
          <a:bodyPr vert="horz" wrap="square" lIns="0" tIns="19685" rIns="0" bIns="0" rtlCol="0">
            <a:spAutoFit/>
          </a:bodyPr>
          <a:lstStyle/>
          <a:p>
            <a:pPr marL="12700" marR="5080">
              <a:lnSpc>
                <a:spcPts val="1820"/>
              </a:lnSpc>
              <a:spcBef>
                <a:spcPts val="155"/>
              </a:spcBef>
            </a:pPr>
            <a:r>
              <a:rPr sz="1500" dirty="0">
                <a:latin typeface="Times New Roman" panose="02020603050405020304" pitchFamily="18" charset="0"/>
                <a:cs typeface="Times New Roman" panose="02020603050405020304" pitchFamily="18" charset="0"/>
              </a:rPr>
              <a:t>Las propiedades coligativas tienen una  dependencia con el numero de moles del soluto  que ayudan a determinar la concentración que  ayudara a conocer su peso y masa molecular.</a:t>
            </a:r>
          </a:p>
          <a:p>
            <a:pPr marL="1437005">
              <a:lnSpc>
                <a:spcPts val="459"/>
              </a:lnSpc>
            </a:pPr>
            <a:endParaRPr sz="600" dirty="0">
              <a:latin typeface="Times New Roman" panose="02020603050405020304" pitchFamily="18" charset="0"/>
              <a:cs typeface="Times New Roman" panose="02020603050405020304" pitchFamily="18" charset="0"/>
            </a:endParaRPr>
          </a:p>
        </p:txBody>
      </p:sp>
      <p:sp>
        <p:nvSpPr>
          <p:cNvPr id="39" name="object 39"/>
          <p:cNvSpPr txBox="1"/>
          <p:nvPr/>
        </p:nvSpPr>
        <p:spPr>
          <a:xfrm>
            <a:off x="13366289" y="14806417"/>
            <a:ext cx="6238875" cy="1493884"/>
          </a:xfrm>
          <a:prstGeom prst="roundRect">
            <a:avLst/>
          </a:prstGeom>
          <a:ln/>
        </p:spPr>
        <p:style>
          <a:lnRef idx="2">
            <a:schemeClr val="accent6"/>
          </a:lnRef>
          <a:fillRef idx="1">
            <a:schemeClr val="lt1"/>
          </a:fillRef>
          <a:effectRef idx="0">
            <a:schemeClr val="accent6"/>
          </a:effectRef>
          <a:fontRef idx="minor">
            <a:schemeClr val="dk1"/>
          </a:fontRef>
        </p:style>
        <p:txBody>
          <a:bodyPr vert="horz" wrap="square" lIns="0" tIns="31750" rIns="0" bIns="0" rtlCol="0">
            <a:spAutoFit/>
          </a:bodyPr>
          <a:lstStyle/>
          <a:p>
            <a:pPr marL="73025" marR="292735">
              <a:lnSpc>
                <a:spcPct val="102600"/>
              </a:lnSpc>
              <a:spcBef>
                <a:spcPts val="250"/>
              </a:spcBef>
            </a:pP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La propiedad del aumento de la presión osmótica se utiliza para la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deshidratación de frutas y verduras, como la uva con esta propiedad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poseen un porcentaje de 5% y 18% de solidos disueltos en el interior del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producto así como los minerales, vitaminas y azucares. Como agente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osmótico la sacarosa.</a:t>
            </a:r>
            <a:endParaRPr sz="1400" dirty="0">
              <a:solidFill>
                <a:schemeClr val="tx1"/>
              </a:solidFill>
              <a:latin typeface="Times New Roman" panose="02020603050405020304" pitchFamily="18" charset="0"/>
              <a:cs typeface="Times New Roman" panose="02020603050405020304" pitchFamily="18" charset="0"/>
            </a:endParaRPr>
          </a:p>
          <a:p>
            <a:pPr marL="73025" marR="368935">
              <a:lnSpc>
                <a:spcPct val="102600"/>
              </a:lnSpc>
            </a:pP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También se puede ver en carne (res) como principal agente osmótico el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000000"/>
                  </a:solidFill>
                </a:uFill>
                <a:latin typeface="Times New Roman" panose="02020603050405020304" pitchFamily="18" charset="0"/>
                <a:cs typeface="Times New Roman" panose="02020603050405020304" pitchFamily="18" charset="0"/>
              </a:rPr>
              <a:t>cloruro de sodio</a:t>
            </a:r>
            <a:endParaRPr sz="1400" dirty="0">
              <a:solidFill>
                <a:schemeClr val="tx1"/>
              </a:solidFill>
              <a:latin typeface="Times New Roman" panose="02020603050405020304" pitchFamily="18" charset="0"/>
              <a:cs typeface="Times New Roman" panose="02020603050405020304" pitchFamily="18" charset="0"/>
            </a:endParaRPr>
          </a:p>
        </p:txBody>
      </p:sp>
      <p:sp>
        <p:nvSpPr>
          <p:cNvPr id="40" name="object 40"/>
          <p:cNvSpPr/>
          <p:nvPr/>
        </p:nvSpPr>
        <p:spPr>
          <a:xfrm>
            <a:off x="2096127" y="302746"/>
            <a:ext cx="473075" cy="15997555"/>
          </a:xfrm>
          <a:custGeom>
            <a:avLst/>
            <a:gdLst/>
            <a:ahLst/>
            <a:cxnLst/>
            <a:rect l="l" t="t" r="r" b="b"/>
            <a:pathLst>
              <a:path w="473075" h="15997555">
                <a:moveTo>
                  <a:pt x="472966" y="15996954"/>
                </a:moveTo>
                <a:lnTo>
                  <a:pt x="398220" y="15994944"/>
                </a:lnTo>
                <a:lnTo>
                  <a:pt x="333303" y="15989348"/>
                </a:lnTo>
                <a:lnTo>
                  <a:pt x="282111" y="15980816"/>
                </a:lnTo>
                <a:lnTo>
                  <a:pt x="236483" y="15957543"/>
                </a:lnTo>
                <a:lnTo>
                  <a:pt x="236483" y="8037891"/>
                </a:lnTo>
                <a:lnTo>
                  <a:pt x="224426" y="8025427"/>
                </a:lnTo>
                <a:lnTo>
                  <a:pt x="190854" y="8014606"/>
                </a:lnTo>
                <a:lnTo>
                  <a:pt x="139662" y="8006077"/>
                </a:lnTo>
                <a:lnTo>
                  <a:pt x="74745" y="8000485"/>
                </a:lnTo>
                <a:lnTo>
                  <a:pt x="0" y="7998477"/>
                </a:lnTo>
                <a:lnTo>
                  <a:pt x="74745" y="7996469"/>
                </a:lnTo>
                <a:lnTo>
                  <a:pt x="139662" y="7990877"/>
                </a:lnTo>
                <a:lnTo>
                  <a:pt x="190854" y="7982347"/>
                </a:lnTo>
                <a:lnTo>
                  <a:pt x="224426" y="7971527"/>
                </a:lnTo>
                <a:lnTo>
                  <a:pt x="236483" y="7959063"/>
                </a:lnTo>
                <a:lnTo>
                  <a:pt x="236483" y="39413"/>
                </a:lnTo>
                <a:lnTo>
                  <a:pt x="248539" y="26949"/>
                </a:lnTo>
                <a:lnTo>
                  <a:pt x="282111" y="16129"/>
                </a:lnTo>
                <a:lnTo>
                  <a:pt x="333303" y="7599"/>
                </a:lnTo>
                <a:lnTo>
                  <a:pt x="398220" y="2007"/>
                </a:lnTo>
                <a:lnTo>
                  <a:pt x="472966"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1" name="object 41"/>
          <p:cNvSpPr/>
          <p:nvPr/>
        </p:nvSpPr>
        <p:spPr>
          <a:xfrm>
            <a:off x="3512594" y="302746"/>
            <a:ext cx="559435" cy="596265"/>
          </a:xfrm>
          <a:custGeom>
            <a:avLst/>
            <a:gdLst/>
            <a:ahLst/>
            <a:cxnLst/>
            <a:rect l="l" t="t" r="r" b="b"/>
            <a:pathLst>
              <a:path w="559435" h="596265">
                <a:moveTo>
                  <a:pt x="559291" y="595767"/>
                </a:moveTo>
                <a:lnTo>
                  <a:pt x="484961" y="594101"/>
                </a:lnTo>
                <a:lnTo>
                  <a:pt x="418162" y="589402"/>
                </a:lnTo>
                <a:lnTo>
                  <a:pt x="361563" y="582114"/>
                </a:lnTo>
                <a:lnTo>
                  <a:pt x="317832" y="572680"/>
                </a:lnTo>
                <a:lnTo>
                  <a:pt x="279645" y="549159"/>
                </a:lnTo>
                <a:lnTo>
                  <a:pt x="279645" y="344491"/>
                </a:lnTo>
                <a:lnTo>
                  <a:pt x="269654" y="332102"/>
                </a:lnTo>
                <a:lnTo>
                  <a:pt x="197727" y="311536"/>
                </a:lnTo>
                <a:lnTo>
                  <a:pt x="141128" y="304248"/>
                </a:lnTo>
                <a:lnTo>
                  <a:pt x="74330" y="299548"/>
                </a:lnTo>
                <a:lnTo>
                  <a:pt x="0" y="297883"/>
                </a:lnTo>
                <a:lnTo>
                  <a:pt x="74330" y="296218"/>
                </a:lnTo>
                <a:lnTo>
                  <a:pt x="141128" y="291519"/>
                </a:lnTo>
                <a:lnTo>
                  <a:pt x="197727" y="284230"/>
                </a:lnTo>
                <a:lnTo>
                  <a:pt x="241459" y="274797"/>
                </a:lnTo>
                <a:lnTo>
                  <a:pt x="279645" y="251275"/>
                </a:lnTo>
                <a:lnTo>
                  <a:pt x="279645" y="46607"/>
                </a:lnTo>
                <a:lnTo>
                  <a:pt x="289637" y="34219"/>
                </a:lnTo>
                <a:lnTo>
                  <a:pt x="317832" y="23086"/>
                </a:lnTo>
                <a:lnTo>
                  <a:pt x="361563" y="13652"/>
                </a:lnTo>
                <a:lnTo>
                  <a:pt x="418162" y="6364"/>
                </a:lnTo>
                <a:lnTo>
                  <a:pt x="484961" y="1665"/>
                </a:lnTo>
                <a:lnTo>
                  <a:pt x="559291"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2" name="object 42"/>
          <p:cNvSpPr/>
          <p:nvPr/>
        </p:nvSpPr>
        <p:spPr>
          <a:xfrm>
            <a:off x="4502297" y="1485770"/>
            <a:ext cx="560705" cy="571500"/>
          </a:xfrm>
          <a:custGeom>
            <a:avLst/>
            <a:gdLst/>
            <a:ahLst/>
            <a:cxnLst/>
            <a:rect l="l" t="t" r="r" b="b"/>
            <a:pathLst>
              <a:path w="560704" h="571500">
                <a:moveTo>
                  <a:pt x="560507" y="571450"/>
                </a:moveTo>
                <a:lnTo>
                  <a:pt x="485991" y="569784"/>
                </a:lnTo>
                <a:lnTo>
                  <a:pt x="419040" y="565081"/>
                </a:lnTo>
                <a:lnTo>
                  <a:pt x="362323" y="557784"/>
                </a:lnTo>
                <a:lnTo>
                  <a:pt x="318507" y="548333"/>
                </a:lnTo>
                <a:lnTo>
                  <a:pt x="280253" y="524741"/>
                </a:lnTo>
                <a:lnTo>
                  <a:pt x="280253" y="332433"/>
                </a:lnTo>
                <a:lnTo>
                  <a:pt x="270245" y="320002"/>
                </a:lnTo>
                <a:lnTo>
                  <a:pt x="198183" y="299390"/>
                </a:lnTo>
                <a:lnTo>
                  <a:pt x="141466" y="292093"/>
                </a:lnTo>
                <a:lnTo>
                  <a:pt x="74515" y="287390"/>
                </a:lnTo>
                <a:lnTo>
                  <a:pt x="0" y="285725"/>
                </a:lnTo>
                <a:lnTo>
                  <a:pt x="74515" y="284059"/>
                </a:lnTo>
                <a:lnTo>
                  <a:pt x="141466" y="279356"/>
                </a:lnTo>
                <a:lnTo>
                  <a:pt x="198183" y="272059"/>
                </a:lnTo>
                <a:lnTo>
                  <a:pt x="241999" y="262608"/>
                </a:lnTo>
                <a:lnTo>
                  <a:pt x="280253" y="239016"/>
                </a:lnTo>
                <a:lnTo>
                  <a:pt x="280253" y="46708"/>
                </a:lnTo>
                <a:lnTo>
                  <a:pt x="290261" y="34277"/>
                </a:lnTo>
                <a:lnTo>
                  <a:pt x="318507" y="23116"/>
                </a:lnTo>
                <a:lnTo>
                  <a:pt x="362323" y="13665"/>
                </a:lnTo>
                <a:lnTo>
                  <a:pt x="419040" y="6368"/>
                </a:lnTo>
                <a:lnTo>
                  <a:pt x="485991" y="1665"/>
                </a:lnTo>
                <a:lnTo>
                  <a:pt x="560507"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3" name="object 43"/>
          <p:cNvSpPr/>
          <p:nvPr/>
        </p:nvSpPr>
        <p:spPr>
          <a:xfrm>
            <a:off x="4886505" y="2646908"/>
            <a:ext cx="344170" cy="547370"/>
          </a:xfrm>
          <a:custGeom>
            <a:avLst/>
            <a:gdLst/>
            <a:ahLst/>
            <a:cxnLst/>
            <a:rect l="l" t="t" r="r" b="b"/>
            <a:pathLst>
              <a:path w="344170" h="547369">
                <a:moveTo>
                  <a:pt x="344085" y="547133"/>
                </a:moveTo>
                <a:lnTo>
                  <a:pt x="277109" y="544875"/>
                </a:lnTo>
                <a:lnTo>
                  <a:pt x="222424" y="538723"/>
                </a:lnTo>
                <a:lnTo>
                  <a:pt x="185559" y="529607"/>
                </a:lnTo>
                <a:lnTo>
                  <a:pt x="172042" y="518459"/>
                </a:lnTo>
                <a:lnTo>
                  <a:pt x="172042" y="302240"/>
                </a:lnTo>
                <a:lnTo>
                  <a:pt x="158526" y="291091"/>
                </a:lnTo>
                <a:lnTo>
                  <a:pt x="121661" y="281976"/>
                </a:lnTo>
                <a:lnTo>
                  <a:pt x="66976" y="275824"/>
                </a:lnTo>
                <a:lnTo>
                  <a:pt x="0" y="273566"/>
                </a:lnTo>
                <a:lnTo>
                  <a:pt x="66976" y="271308"/>
                </a:lnTo>
                <a:lnTo>
                  <a:pt x="121661" y="265156"/>
                </a:lnTo>
                <a:lnTo>
                  <a:pt x="158526" y="256041"/>
                </a:lnTo>
                <a:lnTo>
                  <a:pt x="172042" y="244892"/>
                </a:lnTo>
                <a:lnTo>
                  <a:pt x="172042" y="28673"/>
                </a:lnTo>
                <a:lnTo>
                  <a:pt x="185559" y="17525"/>
                </a:lnTo>
                <a:lnTo>
                  <a:pt x="222424" y="8409"/>
                </a:lnTo>
                <a:lnTo>
                  <a:pt x="277109" y="2257"/>
                </a:lnTo>
                <a:lnTo>
                  <a:pt x="344085"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4" name="object 44"/>
          <p:cNvSpPr/>
          <p:nvPr/>
        </p:nvSpPr>
        <p:spPr>
          <a:xfrm>
            <a:off x="3851816" y="3843305"/>
            <a:ext cx="570230" cy="6042025"/>
          </a:xfrm>
          <a:custGeom>
            <a:avLst/>
            <a:gdLst/>
            <a:ahLst/>
            <a:cxnLst/>
            <a:rect l="l" t="t" r="r" b="b"/>
            <a:pathLst>
              <a:path w="570229" h="6042025">
                <a:moveTo>
                  <a:pt x="570234" y="6041564"/>
                </a:moveTo>
                <a:lnTo>
                  <a:pt x="494443" y="6039867"/>
                </a:lnTo>
                <a:lnTo>
                  <a:pt x="426335" y="6035076"/>
                </a:lnTo>
                <a:lnTo>
                  <a:pt x="368630" y="6027645"/>
                </a:lnTo>
                <a:lnTo>
                  <a:pt x="324046" y="6018028"/>
                </a:lnTo>
                <a:lnTo>
                  <a:pt x="285117" y="5994045"/>
                </a:lnTo>
                <a:lnTo>
                  <a:pt x="285117" y="3068301"/>
                </a:lnTo>
                <a:lnTo>
                  <a:pt x="274931" y="3055670"/>
                </a:lnTo>
                <a:lnTo>
                  <a:pt x="201603" y="3034701"/>
                </a:lnTo>
                <a:lnTo>
                  <a:pt x="143898" y="3027270"/>
                </a:lnTo>
                <a:lnTo>
                  <a:pt x="75790" y="3022480"/>
                </a:lnTo>
                <a:lnTo>
                  <a:pt x="0" y="3020782"/>
                </a:lnTo>
                <a:lnTo>
                  <a:pt x="75790" y="3019084"/>
                </a:lnTo>
                <a:lnTo>
                  <a:pt x="143898" y="3014294"/>
                </a:lnTo>
                <a:lnTo>
                  <a:pt x="201603" y="3006863"/>
                </a:lnTo>
                <a:lnTo>
                  <a:pt x="246187" y="2997245"/>
                </a:lnTo>
                <a:lnTo>
                  <a:pt x="285117" y="2973262"/>
                </a:lnTo>
                <a:lnTo>
                  <a:pt x="285117" y="47519"/>
                </a:lnTo>
                <a:lnTo>
                  <a:pt x="295302" y="34887"/>
                </a:lnTo>
                <a:lnTo>
                  <a:pt x="324046" y="23536"/>
                </a:lnTo>
                <a:lnTo>
                  <a:pt x="368630" y="13918"/>
                </a:lnTo>
                <a:lnTo>
                  <a:pt x="426335" y="6488"/>
                </a:lnTo>
                <a:lnTo>
                  <a:pt x="494443" y="1697"/>
                </a:lnTo>
                <a:lnTo>
                  <a:pt x="570234"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5" name="object 45"/>
          <p:cNvSpPr/>
          <p:nvPr/>
        </p:nvSpPr>
        <p:spPr>
          <a:xfrm>
            <a:off x="7426419" y="3566091"/>
            <a:ext cx="215265" cy="760095"/>
          </a:xfrm>
          <a:custGeom>
            <a:avLst/>
            <a:gdLst/>
            <a:ahLst/>
            <a:cxnLst/>
            <a:rect l="l" t="t" r="r" b="b"/>
            <a:pathLst>
              <a:path w="215265" h="760095">
                <a:moveTo>
                  <a:pt x="215205" y="759907"/>
                </a:moveTo>
                <a:lnTo>
                  <a:pt x="173301" y="758501"/>
                </a:lnTo>
                <a:lnTo>
                  <a:pt x="139100" y="754663"/>
                </a:lnTo>
                <a:lnTo>
                  <a:pt x="116052" y="748964"/>
                </a:lnTo>
                <a:lnTo>
                  <a:pt x="107602" y="741973"/>
                </a:lnTo>
                <a:lnTo>
                  <a:pt x="107602" y="397887"/>
                </a:lnTo>
                <a:lnTo>
                  <a:pt x="99153" y="390896"/>
                </a:lnTo>
                <a:lnTo>
                  <a:pt x="76104" y="385196"/>
                </a:lnTo>
                <a:lnTo>
                  <a:pt x="41904" y="381359"/>
                </a:lnTo>
                <a:lnTo>
                  <a:pt x="0" y="379953"/>
                </a:lnTo>
                <a:lnTo>
                  <a:pt x="41904" y="378547"/>
                </a:lnTo>
                <a:lnTo>
                  <a:pt x="76104" y="374710"/>
                </a:lnTo>
                <a:lnTo>
                  <a:pt x="99153" y="369010"/>
                </a:lnTo>
                <a:lnTo>
                  <a:pt x="107602" y="362019"/>
                </a:lnTo>
                <a:lnTo>
                  <a:pt x="107602" y="17933"/>
                </a:lnTo>
                <a:lnTo>
                  <a:pt x="116052" y="10942"/>
                </a:lnTo>
                <a:lnTo>
                  <a:pt x="139100" y="5243"/>
                </a:lnTo>
                <a:lnTo>
                  <a:pt x="173301" y="1405"/>
                </a:lnTo>
                <a:lnTo>
                  <a:pt x="215205"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6" name="object 46"/>
          <p:cNvSpPr/>
          <p:nvPr/>
        </p:nvSpPr>
        <p:spPr>
          <a:xfrm>
            <a:off x="6346743" y="4599565"/>
            <a:ext cx="445134" cy="1017905"/>
          </a:xfrm>
          <a:custGeom>
            <a:avLst/>
            <a:gdLst/>
            <a:ahLst/>
            <a:cxnLst/>
            <a:rect l="l" t="t" r="r" b="b"/>
            <a:pathLst>
              <a:path w="445134" h="1017904">
                <a:moveTo>
                  <a:pt x="445001" y="1017667"/>
                </a:moveTo>
                <a:lnTo>
                  <a:pt x="374666" y="1015775"/>
                </a:lnTo>
                <a:lnTo>
                  <a:pt x="313587" y="1010508"/>
                </a:lnTo>
                <a:lnTo>
                  <a:pt x="265425" y="1002479"/>
                </a:lnTo>
                <a:lnTo>
                  <a:pt x="222500" y="980584"/>
                </a:lnTo>
                <a:lnTo>
                  <a:pt x="222500" y="528591"/>
                </a:lnTo>
                <a:lnTo>
                  <a:pt x="211159" y="516836"/>
                </a:lnTo>
                <a:lnTo>
                  <a:pt x="179576" y="506652"/>
                </a:lnTo>
                <a:lnTo>
                  <a:pt x="131414" y="498637"/>
                </a:lnTo>
                <a:lnTo>
                  <a:pt x="70334" y="493390"/>
                </a:lnTo>
                <a:lnTo>
                  <a:pt x="0" y="491507"/>
                </a:lnTo>
                <a:lnTo>
                  <a:pt x="70334" y="489616"/>
                </a:lnTo>
                <a:lnTo>
                  <a:pt x="131414" y="484348"/>
                </a:lnTo>
                <a:lnTo>
                  <a:pt x="179576" y="476319"/>
                </a:lnTo>
                <a:lnTo>
                  <a:pt x="211159" y="466140"/>
                </a:lnTo>
                <a:lnTo>
                  <a:pt x="222500" y="454424"/>
                </a:lnTo>
                <a:lnTo>
                  <a:pt x="222500" y="37083"/>
                </a:lnTo>
                <a:lnTo>
                  <a:pt x="233842" y="25367"/>
                </a:lnTo>
                <a:lnTo>
                  <a:pt x="265425" y="15188"/>
                </a:lnTo>
                <a:lnTo>
                  <a:pt x="313587" y="7158"/>
                </a:lnTo>
                <a:lnTo>
                  <a:pt x="374666" y="1891"/>
                </a:lnTo>
                <a:lnTo>
                  <a:pt x="445001"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7" name="object 47"/>
          <p:cNvSpPr/>
          <p:nvPr/>
        </p:nvSpPr>
        <p:spPr>
          <a:xfrm>
            <a:off x="6285950" y="5749760"/>
            <a:ext cx="283845" cy="584200"/>
          </a:xfrm>
          <a:custGeom>
            <a:avLst/>
            <a:gdLst/>
            <a:ahLst/>
            <a:cxnLst/>
            <a:rect l="l" t="t" r="r" b="b"/>
            <a:pathLst>
              <a:path w="283845" h="584200">
                <a:moveTo>
                  <a:pt x="283293" y="583608"/>
                </a:moveTo>
                <a:lnTo>
                  <a:pt x="228162" y="581757"/>
                </a:lnTo>
                <a:lnTo>
                  <a:pt x="183137" y="576706"/>
                </a:lnTo>
                <a:lnTo>
                  <a:pt x="152779" y="569203"/>
                </a:lnTo>
                <a:lnTo>
                  <a:pt x="141646" y="560000"/>
                </a:lnTo>
                <a:lnTo>
                  <a:pt x="141646" y="315412"/>
                </a:lnTo>
                <a:lnTo>
                  <a:pt x="130514" y="306209"/>
                </a:lnTo>
                <a:lnTo>
                  <a:pt x="100155" y="298706"/>
                </a:lnTo>
                <a:lnTo>
                  <a:pt x="55131" y="293654"/>
                </a:lnTo>
                <a:lnTo>
                  <a:pt x="0" y="291804"/>
                </a:lnTo>
                <a:lnTo>
                  <a:pt x="55131" y="289953"/>
                </a:lnTo>
                <a:lnTo>
                  <a:pt x="100155" y="284901"/>
                </a:lnTo>
                <a:lnTo>
                  <a:pt x="130514" y="277399"/>
                </a:lnTo>
                <a:lnTo>
                  <a:pt x="141646" y="268196"/>
                </a:lnTo>
                <a:lnTo>
                  <a:pt x="141646" y="23607"/>
                </a:lnTo>
                <a:lnTo>
                  <a:pt x="152779" y="14404"/>
                </a:lnTo>
                <a:lnTo>
                  <a:pt x="183137" y="6902"/>
                </a:lnTo>
                <a:lnTo>
                  <a:pt x="228162" y="1850"/>
                </a:lnTo>
                <a:lnTo>
                  <a:pt x="283293"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8" name="object 48"/>
          <p:cNvSpPr/>
          <p:nvPr/>
        </p:nvSpPr>
        <p:spPr>
          <a:xfrm>
            <a:off x="5716932" y="6631252"/>
            <a:ext cx="330835" cy="502284"/>
          </a:xfrm>
          <a:custGeom>
            <a:avLst/>
            <a:gdLst/>
            <a:ahLst/>
            <a:cxnLst/>
            <a:rect l="l" t="t" r="r" b="b"/>
            <a:pathLst>
              <a:path w="330835" h="502284">
                <a:moveTo>
                  <a:pt x="330711" y="502146"/>
                </a:moveTo>
                <a:lnTo>
                  <a:pt x="266361" y="499977"/>
                </a:lnTo>
                <a:lnTo>
                  <a:pt x="213799" y="494066"/>
                </a:lnTo>
                <a:lnTo>
                  <a:pt x="178354" y="485305"/>
                </a:lnTo>
                <a:lnTo>
                  <a:pt x="165355" y="474587"/>
                </a:lnTo>
                <a:lnTo>
                  <a:pt x="165355" y="278632"/>
                </a:lnTo>
                <a:lnTo>
                  <a:pt x="152356" y="267914"/>
                </a:lnTo>
                <a:lnTo>
                  <a:pt x="116911" y="259153"/>
                </a:lnTo>
                <a:lnTo>
                  <a:pt x="64349" y="253242"/>
                </a:lnTo>
                <a:lnTo>
                  <a:pt x="0" y="251073"/>
                </a:lnTo>
                <a:lnTo>
                  <a:pt x="64349" y="248904"/>
                </a:lnTo>
                <a:lnTo>
                  <a:pt x="116911" y="242992"/>
                </a:lnTo>
                <a:lnTo>
                  <a:pt x="152356" y="234231"/>
                </a:lnTo>
                <a:lnTo>
                  <a:pt x="165355" y="223513"/>
                </a:lnTo>
                <a:lnTo>
                  <a:pt x="165355" y="27559"/>
                </a:lnTo>
                <a:lnTo>
                  <a:pt x="178354" y="16841"/>
                </a:lnTo>
                <a:lnTo>
                  <a:pt x="213799" y="8080"/>
                </a:lnTo>
                <a:lnTo>
                  <a:pt x="266361" y="2168"/>
                </a:lnTo>
                <a:lnTo>
                  <a:pt x="330711"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49" name="object 49"/>
          <p:cNvSpPr/>
          <p:nvPr/>
        </p:nvSpPr>
        <p:spPr>
          <a:xfrm>
            <a:off x="5297463" y="7353468"/>
            <a:ext cx="215265" cy="656590"/>
          </a:xfrm>
          <a:custGeom>
            <a:avLst/>
            <a:gdLst/>
            <a:ahLst/>
            <a:cxnLst/>
            <a:rect l="l" t="t" r="r" b="b"/>
            <a:pathLst>
              <a:path w="215264" h="656590">
                <a:moveTo>
                  <a:pt x="215205" y="656559"/>
                </a:moveTo>
                <a:lnTo>
                  <a:pt x="173301" y="655153"/>
                </a:lnTo>
                <a:lnTo>
                  <a:pt x="139100" y="651316"/>
                </a:lnTo>
                <a:lnTo>
                  <a:pt x="116052" y="645617"/>
                </a:lnTo>
                <a:lnTo>
                  <a:pt x="107602" y="638625"/>
                </a:lnTo>
                <a:lnTo>
                  <a:pt x="107602" y="346213"/>
                </a:lnTo>
                <a:lnTo>
                  <a:pt x="99153" y="339222"/>
                </a:lnTo>
                <a:lnTo>
                  <a:pt x="76104" y="333523"/>
                </a:lnTo>
                <a:lnTo>
                  <a:pt x="41904" y="329685"/>
                </a:lnTo>
                <a:lnTo>
                  <a:pt x="0" y="328279"/>
                </a:lnTo>
                <a:lnTo>
                  <a:pt x="41904" y="326874"/>
                </a:lnTo>
                <a:lnTo>
                  <a:pt x="76104" y="323036"/>
                </a:lnTo>
                <a:lnTo>
                  <a:pt x="99153" y="317337"/>
                </a:lnTo>
                <a:lnTo>
                  <a:pt x="107602" y="310346"/>
                </a:lnTo>
                <a:lnTo>
                  <a:pt x="107602" y="17933"/>
                </a:lnTo>
                <a:lnTo>
                  <a:pt x="116052" y="10942"/>
                </a:lnTo>
                <a:lnTo>
                  <a:pt x="139100" y="5243"/>
                </a:lnTo>
                <a:lnTo>
                  <a:pt x="173301" y="1405"/>
                </a:lnTo>
                <a:lnTo>
                  <a:pt x="215205"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0" name="object 50"/>
          <p:cNvSpPr/>
          <p:nvPr/>
        </p:nvSpPr>
        <p:spPr>
          <a:xfrm>
            <a:off x="5612369" y="9066603"/>
            <a:ext cx="221615" cy="763905"/>
          </a:xfrm>
          <a:custGeom>
            <a:avLst/>
            <a:gdLst/>
            <a:ahLst/>
            <a:cxnLst/>
            <a:rect l="l" t="t" r="r" b="b"/>
            <a:pathLst>
              <a:path w="221614" h="763904">
                <a:moveTo>
                  <a:pt x="221284" y="763554"/>
                </a:moveTo>
                <a:lnTo>
                  <a:pt x="178221" y="762112"/>
                </a:lnTo>
                <a:lnTo>
                  <a:pt x="143052" y="758171"/>
                </a:lnTo>
                <a:lnTo>
                  <a:pt x="119338" y="752312"/>
                </a:lnTo>
                <a:lnTo>
                  <a:pt x="110642" y="745114"/>
                </a:lnTo>
                <a:lnTo>
                  <a:pt x="110642" y="400217"/>
                </a:lnTo>
                <a:lnTo>
                  <a:pt x="101946" y="393019"/>
                </a:lnTo>
                <a:lnTo>
                  <a:pt x="78232" y="387159"/>
                </a:lnTo>
                <a:lnTo>
                  <a:pt x="43062" y="383219"/>
                </a:lnTo>
                <a:lnTo>
                  <a:pt x="0" y="381777"/>
                </a:lnTo>
                <a:lnTo>
                  <a:pt x="43062" y="380335"/>
                </a:lnTo>
                <a:lnTo>
                  <a:pt x="78232" y="376394"/>
                </a:lnTo>
                <a:lnTo>
                  <a:pt x="101946" y="370535"/>
                </a:lnTo>
                <a:lnTo>
                  <a:pt x="110642" y="363336"/>
                </a:lnTo>
                <a:lnTo>
                  <a:pt x="110642" y="18440"/>
                </a:lnTo>
                <a:lnTo>
                  <a:pt x="119338" y="11241"/>
                </a:lnTo>
                <a:lnTo>
                  <a:pt x="143052" y="5382"/>
                </a:lnTo>
                <a:lnTo>
                  <a:pt x="178221" y="1442"/>
                </a:lnTo>
                <a:lnTo>
                  <a:pt x="221284"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1" name="object 51"/>
          <p:cNvSpPr/>
          <p:nvPr/>
        </p:nvSpPr>
        <p:spPr>
          <a:xfrm>
            <a:off x="5209922" y="8169304"/>
            <a:ext cx="332105" cy="801370"/>
          </a:xfrm>
          <a:custGeom>
            <a:avLst/>
            <a:gdLst/>
            <a:ahLst/>
            <a:cxnLst/>
            <a:rect l="l" t="t" r="r" b="b"/>
            <a:pathLst>
              <a:path w="332104" h="801370">
                <a:moveTo>
                  <a:pt x="331927" y="801245"/>
                </a:moveTo>
                <a:lnTo>
                  <a:pt x="267311" y="799075"/>
                </a:lnTo>
                <a:lnTo>
                  <a:pt x="214559" y="793152"/>
                </a:lnTo>
                <a:lnTo>
                  <a:pt x="179000" y="784361"/>
                </a:lnTo>
                <a:lnTo>
                  <a:pt x="165963" y="773585"/>
                </a:lnTo>
                <a:lnTo>
                  <a:pt x="165963" y="428283"/>
                </a:lnTo>
                <a:lnTo>
                  <a:pt x="152926" y="417507"/>
                </a:lnTo>
                <a:lnTo>
                  <a:pt x="117367" y="408715"/>
                </a:lnTo>
                <a:lnTo>
                  <a:pt x="64615" y="402793"/>
                </a:lnTo>
                <a:lnTo>
                  <a:pt x="0" y="400622"/>
                </a:lnTo>
                <a:lnTo>
                  <a:pt x="64615" y="398452"/>
                </a:lnTo>
                <a:lnTo>
                  <a:pt x="117367" y="392529"/>
                </a:lnTo>
                <a:lnTo>
                  <a:pt x="152926" y="383738"/>
                </a:lnTo>
                <a:lnTo>
                  <a:pt x="165963" y="372962"/>
                </a:lnTo>
                <a:lnTo>
                  <a:pt x="165963" y="27660"/>
                </a:lnTo>
                <a:lnTo>
                  <a:pt x="179000" y="16884"/>
                </a:lnTo>
                <a:lnTo>
                  <a:pt x="214559" y="8093"/>
                </a:lnTo>
                <a:lnTo>
                  <a:pt x="267311" y="2170"/>
                </a:lnTo>
                <a:lnTo>
                  <a:pt x="331927"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2" name="object 52"/>
          <p:cNvSpPr/>
          <p:nvPr/>
        </p:nvSpPr>
        <p:spPr>
          <a:xfrm>
            <a:off x="3760627" y="10294612"/>
            <a:ext cx="473075" cy="1915160"/>
          </a:xfrm>
          <a:custGeom>
            <a:avLst/>
            <a:gdLst/>
            <a:ahLst/>
            <a:cxnLst/>
            <a:rect l="l" t="t" r="r" b="b"/>
            <a:pathLst>
              <a:path w="473075" h="1915159">
                <a:moveTo>
                  <a:pt x="472966" y="1914965"/>
                </a:moveTo>
                <a:lnTo>
                  <a:pt x="398220" y="1912957"/>
                </a:lnTo>
                <a:lnTo>
                  <a:pt x="333303" y="1907365"/>
                </a:lnTo>
                <a:lnTo>
                  <a:pt x="282111" y="1898836"/>
                </a:lnTo>
                <a:lnTo>
                  <a:pt x="236483" y="1875551"/>
                </a:lnTo>
                <a:lnTo>
                  <a:pt x="236483" y="996896"/>
                </a:lnTo>
                <a:lnTo>
                  <a:pt x="224426" y="984432"/>
                </a:lnTo>
                <a:lnTo>
                  <a:pt x="190854" y="973612"/>
                </a:lnTo>
                <a:lnTo>
                  <a:pt x="139662" y="965082"/>
                </a:lnTo>
                <a:lnTo>
                  <a:pt x="74745" y="959490"/>
                </a:lnTo>
                <a:lnTo>
                  <a:pt x="0" y="957482"/>
                </a:lnTo>
                <a:lnTo>
                  <a:pt x="74745" y="955475"/>
                </a:lnTo>
                <a:lnTo>
                  <a:pt x="139662" y="949882"/>
                </a:lnTo>
                <a:lnTo>
                  <a:pt x="190854" y="941353"/>
                </a:lnTo>
                <a:lnTo>
                  <a:pt x="224426" y="930533"/>
                </a:lnTo>
                <a:lnTo>
                  <a:pt x="236483" y="918069"/>
                </a:lnTo>
                <a:lnTo>
                  <a:pt x="236483" y="39413"/>
                </a:lnTo>
                <a:lnTo>
                  <a:pt x="248539" y="26949"/>
                </a:lnTo>
                <a:lnTo>
                  <a:pt x="282111" y="16129"/>
                </a:lnTo>
                <a:lnTo>
                  <a:pt x="333303" y="7599"/>
                </a:lnTo>
                <a:lnTo>
                  <a:pt x="398220" y="2007"/>
                </a:lnTo>
                <a:lnTo>
                  <a:pt x="472966"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3" name="object 53"/>
          <p:cNvSpPr/>
          <p:nvPr/>
        </p:nvSpPr>
        <p:spPr>
          <a:xfrm>
            <a:off x="5355824" y="10106155"/>
            <a:ext cx="427355" cy="1146810"/>
          </a:xfrm>
          <a:custGeom>
            <a:avLst/>
            <a:gdLst/>
            <a:ahLst/>
            <a:cxnLst/>
            <a:rect l="l" t="t" r="r" b="b"/>
            <a:pathLst>
              <a:path w="427354" h="1146809">
                <a:moveTo>
                  <a:pt x="426763" y="1146547"/>
                </a:moveTo>
                <a:lnTo>
                  <a:pt x="343710" y="1146547"/>
                </a:lnTo>
                <a:lnTo>
                  <a:pt x="275884" y="1146547"/>
                </a:lnTo>
                <a:lnTo>
                  <a:pt x="230152" y="1146547"/>
                </a:lnTo>
                <a:lnTo>
                  <a:pt x="213381" y="1146547"/>
                </a:lnTo>
                <a:lnTo>
                  <a:pt x="213381" y="573273"/>
                </a:lnTo>
                <a:lnTo>
                  <a:pt x="156303" y="573273"/>
                </a:lnTo>
                <a:lnTo>
                  <a:pt x="115049" y="573273"/>
                </a:lnTo>
                <a:lnTo>
                  <a:pt x="69616" y="573273"/>
                </a:lnTo>
                <a:lnTo>
                  <a:pt x="0" y="573273"/>
                </a:lnTo>
                <a:lnTo>
                  <a:pt x="83053" y="573273"/>
                </a:lnTo>
                <a:lnTo>
                  <a:pt x="150879" y="573273"/>
                </a:lnTo>
                <a:lnTo>
                  <a:pt x="196611" y="573273"/>
                </a:lnTo>
                <a:lnTo>
                  <a:pt x="213381" y="573273"/>
                </a:lnTo>
                <a:lnTo>
                  <a:pt x="213381" y="0"/>
                </a:lnTo>
                <a:lnTo>
                  <a:pt x="270460" y="0"/>
                </a:lnTo>
                <a:lnTo>
                  <a:pt x="311713" y="0"/>
                </a:lnTo>
                <a:lnTo>
                  <a:pt x="357146" y="0"/>
                </a:lnTo>
                <a:lnTo>
                  <a:pt x="426763"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4" name="object 54"/>
          <p:cNvSpPr/>
          <p:nvPr/>
        </p:nvSpPr>
        <p:spPr>
          <a:xfrm>
            <a:off x="5511453" y="11413195"/>
            <a:ext cx="119380" cy="654685"/>
          </a:xfrm>
          <a:custGeom>
            <a:avLst/>
            <a:gdLst/>
            <a:ahLst/>
            <a:cxnLst/>
            <a:rect l="l" t="t" r="r" b="b"/>
            <a:pathLst>
              <a:path w="119379" h="654684">
                <a:moveTo>
                  <a:pt x="119153" y="654127"/>
                </a:moveTo>
                <a:lnTo>
                  <a:pt x="95952" y="653345"/>
                </a:lnTo>
                <a:lnTo>
                  <a:pt x="77016" y="651214"/>
                </a:lnTo>
                <a:lnTo>
                  <a:pt x="64254" y="648058"/>
                </a:lnTo>
                <a:lnTo>
                  <a:pt x="59576" y="644198"/>
                </a:lnTo>
                <a:lnTo>
                  <a:pt x="59576" y="336993"/>
                </a:lnTo>
                <a:lnTo>
                  <a:pt x="54898" y="333133"/>
                </a:lnTo>
                <a:lnTo>
                  <a:pt x="42136" y="329976"/>
                </a:lnTo>
                <a:lnTo>
                  <a:pt x="23200" y="327846"/>
                </a:lnTo>
                <a:lnTo>
                  <a:pt x="0" y="327063"/>
                </a:lnTo>
                <a:lnTo>
                  <a:pt x="23200" y="326281"/>
                </a:lnTo>
                <a:lnTo>
                  <a:pt x="42136" y="324151"/>
                </a:lnTo>
                <a:lnTo>
                  <a:pt x="54898" y="320994"/>
                </a:lnTo>
                <a:lnTo>
                  <a:pt x="59576" y="317134"/>
                </a:lnTo>
                <a:lnTo>
                  <a:pt x="59576" y="9929"/>
                </a:lnTo>
                <a:lnTo>
                  <a:pt x="64254" y="6069"/>
                </a:lnTo>
                <a:lnTo>
                  <a:pt x="77016" y="2912"/>
                </a:lnTo>
                <a:lnTo>
                  <a:pt x="95952" y="782"/>
                </a:lnTo>
                <a:lnTo>
                  <a:pt x="119153"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55" name="object 55"/>
          <p:cNvSpPr txBox="1"/>
          <p:nvPr/>
        </p:nvSpPr>
        <p:spPr>
          <a:xfrm>
            <a:off x="4013490" y="14235151"/>
            <a:ext cx="1769745" cy="949325"/>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La presencia de  solutos en el agua  tiene impacto en su  estructura molecular</a:t>
            </a:r>
            <a:endParaRPr sz="1500">
              <a:latin typeface="Times New Roman" panose="02020603050405020304" pitchFamily="18" charset="0"/>
              <a:cs typeface="Times New Roman" panose="02020603050405020304" pitchFamily="18" charset="0"/>
            </a:endParaRPr>
          </a:p>
        </p:txBody>
      </p:sp>
      <p:sp>
        <p:nvSpPr>
          <p:cNvPr id="56" name="object 56"/>
          <p:cNvSpPr txBox="1"/>
          <p:nvPr/>
        </p:nvSpPr>
        <p:spPr>
          <a:xfrm>
            <a:off x="6048115" y="14337284"/>
            <a:ext cx="1945005" cy="463332"/>
          </a:xfrm>
          <a:prstGeom prst="rect">
            <a:avLst/>
          </a:prstGeom>
        </p:spPr>
        <p:txBody>
          <a:bodyPr vert="horz" wrap="square" lIns="0" tIns="11430" rIns="0" bIns="0" rtlCol="0">
            <a:spAutoFit/>
          </a:bodyPr>
          <a:lstStyle/>
          <a:p>
            <a:pPr marL="12700" marR="5080">
              <a:lnSpc>
                <a:spcPct val="101099"/>
              </a:lnSpc>
              <a:spcBef>
                <a:spcPts val="90"/>
              </a:spcBef>
            </a:pPr>
            <a:r>
              <a:rPr sz="1500" dirty="0">
                <a:latin typeface="Times New Roman" panose="02020603050405020304" pitchFamily="18" charset="0"/>
                <a:cs typeface="Times New Roman" panose="02020603050405020304" pitchFamily="18" charset="0"/>
              </a:rPr>
              <a:t>La influencia de la  temperatura cambia la</a:t>
            </a:r>
            <a:endParaRPr sz="1500">
              <a:latin typeface="Times New Roman" panose="02020603050405020304" pitchFamily="18" charset="0"/>
              <a:cs typeface="Times New Roman" panose="02020603050405020304" pitchFamily="18" charset="0"/>
            </a:endParaRPr>
          </a:p>
        </p:txBody>
      </p:sp>
      <p:sp>
        <p:nvSpPr>
          <p:cNvPr id="57" name="object 57"/>
          <p:cNvSpPr txBox="1"/>
          <p:nvPr/>
        </p:nvSpPr>
        <p:spPr>
          <a:xfrm>
            <a:off x="6048115" y="14799307"/>
            <a:ext cx="2342515" cy="244939"/>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solubilidad de una solución</a:t>
            </a:r>
            <a:endParaRPr sz="1500">
              <a:latin typeface="Times New Roman" panose="02020603050405020304" pitchFamily="18" charset="0"/>
              <a:cs typeface="Times New Roman" panose="02020603050405020304" pitchFamily="18" charset="0"/>
            </a:endParaRPr>
          </a:p>
        </p:txBody>
      </p:sp>
      <p:sp>
        <p:nvSpPr>
          <p:cNvPr id="58" name="object 58"/>
          <p:cNvSpPr txBox="1"/>
          <p:nvPr/>
        </p:nvSpPr>
        <p:spPr>
          <a:xfrm>
            <a:off x="8105032" y="12931757"/>
            <a:ext cx="6828155" cy="1616212"/>
          </a:xfrm>
          <a:prstGeom prst="rect">
            <a:avLst/>
          </a:prstGeom>
        </p:spPr>
        <p:txBody>
          <a:bodyPr vert="horz" wrap="square" lIns="0" tIns="17145" rIns="0" bIns="0" rtlCol="0">
            <a:spAutoFit/>
          </a:bodyPr>
          <a:lstStyle/>
          <a:p>
            <a:pPr marL="240665">
              <a:lnSpc>
                <a:spcPct val="100000"/>
              </a:lnSpc>
              <a:spcBef>
                <a:spcPts val="135"/>
              </a:spcBef>
            </a:pPr>
            <a:r>
              <a:rPr sz="1400" dirty="0">
                <a:latin typeface="Times New Roman" panose="02020603050405020304" pitchFamily="18" charset="0"/>
                <a:cs typeface="Times New Roman" panose="02020603050405020304" pitchFamily="18" charset="0"/>
              </a:rPr>
              <a:t>disoluciones es mas baja que la temperatura de congelación del disolvente puro</a:t>
            </a:r>
            <a:endParaRPr sz="1400">
              <a:latin typeface="Times New Roman" panose="02020603050405020304" pitchFamily="18" charset="0"/>
              <a:cs typeface="Times New Roman" panose="02020603050405020304" pitchFamily="18" charset="0"/>
            </a:endParaRPr>
          </a:p>
          <a:p>
            <a:pPr marL="240665" marR="5080" indent="-228600">
              <a:lnSpc>
                <a:spcPct val="102600"/>
              </a:lnSpc>
              <a:buChar char="•"/>
              <a:tabLst>
                <a:tab pos="240665" algn="l"/>
                <a:tab pos="241300" algn="l"/>
              </a:tabLst>
            </a:pPr>
            <a:r>
              <a:rPr sz="1400" dirty="0">
                <a:latin typeface="Times New Roman" panose="02020603050405020304" pitchFamily="18" charset="0"/>
                <a:cs typeface="Times New Roman" panose="02020603050405020304" pitchFamily="18" charset="0"/>
              </a:rPr>
              <a:t>Aumento del punto de ebullición: es donde la presión de vapor iguala a la presión  atmosférica</a:t>
            </a:r>
            <a:endParaRPr sz="1400">
              <a:latin typeface="Times New Roman" panose="02020603050405020304" pitchFamily="18" charset="0"/>
              <a:cs typeface="Times New Roman" panose="02020603050405020304" pitchFamily="18" charset="0"/>
            </a:endParaRPr>
          </a:p>
          <a:p>
            <a:pPr marL="240665" marR="144780" indent="-228600">
              <a:lnSpc>
                <a:spcPct val="101499"/>
              </a:lnSpc>
              <a:spcBef>
                <a:spcPts val="15"/>
              </a:spcBef>
              <a:buChar char="•"/>
              <a:tabLst>
                <a:tab pos="240665" algn="l"/>
                <a:tab pos="241300" algn="l"/>
              </a:tabLst>
            </a:pPr>
            <a:r>
              <a:rPr sz="1400" dirty="0">
                <a:latin typeface="Times New Roman" panose="02020603050405020304" pitchFamily="18" charset="0"/>
                <a:cs typeface="Times New Roman" panose="02020603050405020304" pitchFamily="18" charset="0"/>
              </a:rPr>
              <a:t>Aumento de la presión osmótica :es la inclinación que tienen los solventes a ir  desde áreas con menor concentración hacia áreas con mayor concentración de  soluto.</a:t>
            </a:r>
            <a:endParaRPr sz="1400">
              <a:latin typeface="Times New Roman" panose="02020603050405020304" pitchFamily="18" charset="0"/>
              <a:cs typeface="Times New Roman" panose="02020603050405020304" pitchFamily="18" charset="0"/>
            </a:endParaRPr>
          </a:p>
          <a:p>
            <a:pPr marL="652145" marR="1038860">
              <a:lnSpc>
                <a:spcPct val="101099"/>
              </a:lnSpc>
              <a:spcBef>
                <a:spcPts val="434"/>
              </a:spcBef>
            </a:pPr>
            <a:r>
              <a:rPr sz="1500" dirty="0">
                <a:latin typeface="Times New Roman" panose="02020603050405020304" pitchFamily="18" charset="0"/>
                <a:cs typeface="Times New Roman" panose="02020603050405020304" pitchFamily="18" charset="0"/>
              </a:rPr>
              <a:t>Los solutos cambian el punto de solidificación del agua esto  a causa del rompimiento del arreglo tetraédrico del H2O</a:t>
            </a:r>
            <a:endParaRPr sz="1500">
              <a:latin typeface="Times New Roman" panose="02020603050405020304" pitchFamily="18" charset="0"/>
              <a:cs typeface="Times New Roman" panose="02020603050405020304" pitchFamily="18" charset="0"/>
            </a:endParaRPr>
          </a:p>
        </p:txBody>
      </p:sp>
      <p:sp>
        <p:nvSpPr>
          <p:cNvPr id="59" name="object 59"/>
          <p:cNvSpPr txBox="1"/>
          <p:nvPr/>
        </p:nvSpPr>
        <p:spPr>
          <a:xfrm>
            <a:off x="8744873" y="14757460"/>
            <a:ext cx="4809490" cy="244939"/>
          </a:xfrm>
          <a:prstGeom prst="rect">
            <a:avLst/>
          </a:prstGeom>
        </p:spPr>
        <p:txBody>
          <a:bodyPr vert="horz" wrap="square" lIns="0" tIns="13970" rIns="0" bIns="0" rtlCol="0">
            <a:spAutoFit/>
          </a:bodyPr>
          <a:lstStyle/>
          <a:p>
            <a:pPr marL="12700">
              <a:lnSpc>
                <a:spcPct val="100000"/>
              </a:lnSpc>
              <a:spcBef>
                <a:spcPts val="110"/>
              </a:spcBef>
            </a:pPr>
            <a:r>
              <a:rPr sz="1500" dirty="0">
                <a:latin typeface="Times New Roman" panose="02020603050405020304" pitchFamily="18" charset="0"/>
                <a:cs typeface="Times New Roman" panose="02020603050405020304" pitchFamily="18" charset="0"/>
              </a:rPr>
              <a:t>los puentes de Hidrogeno en el hilo al reducir la energía</a:t>
            </a:r>
            <a:endParaRPr sz="1500">
              <a:latin typeface="Times New Roman" panose="02020603050405020304" pitchFamily="18" charset="0"/>
              <a:cs typeface="Times New Roman" panose="02020603050405020304" pitchFamily="18" charset="0"/>
            </a:endParaRPr>
          </a:p>
        </p:txBody>
      </p:sp>
      <p:sp>
        <p:nvSpPr>
          <p:cNvPr id="60" name="object 60"/>
          <p:cNvSpPr txBox="1"/>
          <p:nvPr/>
        </p:nvSpPr>
        <p:spPr>
          <a:xfrm>
            <a:off x="8744873" y="14988229"/>
            <a:ext cx="1632585" cy="245580"/>
          </a:xfrm>
          <a:prstGeom prst="rect">
            <a:avLst/>
          </a:prstGeom>
        </p:spPr>
        <p:txBody>
          <a:bodyPr vert="horz" wrap="square" lIns="0" tIns="14605" rIns="0" bIns="0" rtlCol="0">
            <a:spAutoFit/>
          </a:bodyPr>
          <a:lstStyle/>
          <a:p>
            <a:pPr marL="12700">
              <a:lnSpc>
                <a:spcPct val="100000"/>
              </a:lnSpc>
              <a:spcBef>
                <a:spcPts val="115"/>
              </a:spcBef>
            </a:pPr>
            <a:r>
              <a:rPr sz="1500" dirty="0">
                <a:latin typeface="Times New Roman" panose="02020603050405020304" pitchFamily="18" charset="0"/>
                <a:cs typeface="Times New Roman" panose="02020603050405020304" pitchFamily="18" charset="0"/>
              </a:rPr>
              <a:t>libre de su sistema</a:t>
            </a:r>
            <a:endParaRPr sz="1500">
              <a:latin typeface="Times New Roman" panose="02020603050405020304" pitchFamily="18" charset="0"/>
              <a:cs typeface="Times New Roman" panose="02020603050405020304" pitchFamily="18" charset="0"/>
            </a:endParaRPr>
          </a:p>
        </p:txBody>
      </p:sp>
      <p:sp>
        <p:nvSpPr>
          <p:cNvPr id="61" name="object 61"/>
          <p:cNvSpPr/>
          <p:nvPr/>
        </p:nvSpPr>
        <p:spPr>
          <a:xfrm>
            <a:off x="3618373" y="12746984"/>
            <a:ext cx="496570" cy="3685540"/>
          </a:xfrm>
          <a:custGeom>
            <a:avLst/>
            <a:gdLst/>
            <a:ahLst/>
            <a:cxnLst/>
            <a:rect l="l" t="t" r="r" b="b"/>
            <a:pathLst>
              <a:path w="496570" h="3685540">
                <a:moveTo>
                  <a:pt x="496067" y="3685246"/>
                </a:moveTo>
                <a:lnTo>
                  <a:pt x="417669" y="3683138"/>
                </a:lnTo>
                <a:lnTo>
                  <a:pt x="349581" y="3677269"/>
                </a:lnTo>
                <a:lnTo>
                  <a:pt x="295889" y="3668319"/>
                </a:lnTo>
                <a:lnTo>
                  <a:pt x="248033" y="3643906"/>
                </a:lnTo>
                <a:lnTo>
                  <a:pt x="248033" y="1883961"/>
                </a:lnTo>
                <a:lnTo>
                  <a:pt x="235388" y="1870908"/>
                </a:lnTo>
                <a:lnTo>
                  <a:pt x="200177" y="1859561"/>
                </a:lnTo>
                <a:lnTo>
                  <a:pt x="146485" y="1850608"/>
                </a:lnTo>
                <a:lnTo>
                  <a:pt x="78398" y="1844733"/>
                </a:lnTo>
                <a:lnTo>
                  <a:pt x="0" y="1842622"/>
                </a:lnTo>
                <a:lnTo>
                  <a:pt x="78398" y="1840511"/>
                </a:lnTo>
                <a:lnTo>
                  <a:pt x="146485" y="1834636"/>
                </a:lnTo>
                <a:lnTo>
                  <a:pt x="200177" y="1825683"/>
                </a:lnTo>
                <a:lnTo>
                  <a:pt x="235388" y="1814337"/>
                </a:lnTo>
                <a:lnTo>
                  <a:pt x="248033" y="1801283"/>
                </a:lnTo>
                <a:lnTo>
                  <a:pt x="248033" y="41338"/>
                </a:lnTo>
                <a:lnTo>
                  <a:pt x="260678" y="28285"/>
                </a:lnTo>
                <a:lnTo>
                  <a:pt x="295889" y="16939"/>
                </a:lnTo>
                <a:lnTo>
                  <a:pt x="349581" y="7985"/>
                </a:lnTo>
                <a:lnTo>
                  <a:pt x="417669" y="2110"/>
                </a:lnTo>
                <a:lnTo>
                  <a:pt x="496067"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2" name="object 62"/>
          <p:cNvSpPr/>
          <p:nvPr/>
        </p:nvSpPr>
        <p:spPr>
          <a:xfrm>
            <a:off x="5408106" y="12576765"/>
            <a:ext cx="233679" cy="1179830"/>
          </a:xfrm>
          <a:custGeom>
            <a:avLst/>
            <a:gdLst/>
            <a:ahLst/>
            <a:cxnLst/>
            <a:rect l="l" t="t" r="r" b="b"/>
            <a:pathLst>
              <a:path w="233679" h="1179830">
                <a:moveTo>
                  <a:pt x="233443" y="1179375"/>
                </a:moveTo>
                <a:lnTo>
                  <a:pt x="188019" y="1177846"/>
                </a:lnTo>
                <a:lnTo>
                  <a:pt x="150917" y="1173676"/>
                </a:lnTo>
                <a:lnTo>
                  <a:pt x="125897" y="1167492"/>
                </a:lnTo>
                <a:lnTo>
                  <a:pt x="116721" y="1159922"/>
                </a:lnTo>
                <a:lnTo>
                  <a:pt x="116721" y="609141"/>
                </a:lnTo>
                <a:lnTo>
                  <a:pt x="107545" y="601570"/>
                </a:lnTo>
                <a:lnTo>
                  <a:pt x="82525" y="595387"/>
                </a:lnTo>
                <a:lnTo>
                  <a:pt x="45423" y="591217"/>
                </a:lnTo>
                <a:lnTo>
                  <a:pt x="0" y="589687"/>
                </a:lnTo>
                <a:lnTo>
                  <a:pt x="45423" y="588158"/>
                </a:lnTo>
                <a:lnTo>
                  <a:pt x="82525" y="583988"/>
                </a:lnTo>
                <a:lnTo>
                  <a:pt x="107545" y="577804"/>
                </a:lnTo>
                <a:lnTo>
                  <a:pt x="116721" y="570234"/>
                </a:lnTo>
                <a:lnTo>
                  <a:pt x="116721" y="19453"/>
                </a:lnTo>
                <a:lnTo>
                  <a:pt x="125897" y="11883"/>
                </a:lnTo>
                <a:lnTo>
                  <a:pt x="150917" y="5699"/>
                </a:lnTo>
                <a:lnTo>
                  <a:pt x="188019" y="1529"/>
                </a:lnTo>
                <a:lnTo>
                  <a:pt x="233443"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3" name="object 63"/>
          <p:cNvSpPr/>
          <p:nvPr/>
        </p:nvSpPr>
        <p:spPr>
          <a:xfrm>
            <a:off x="7689043" y="12424784"/>
            <a:ext cx="398145" cy="1739264"/>
          </a:xfrm>
          <a:custGeom>
            <a:avLst/>
            <a:gdLst/>
            <a:ahLst/>
            <a:cxnLst/>
            <a:rect l="l" t="t" r="r" b="b"/>
            <a:pathLst>
              <a:path w="398145" h="1739265">
                <a:moveTo>
                  <a:pt x="397583" y="1738667"/>
                </a:moveTo>
                <a:lnTo>
                  <a:pt x="320186" y="1736069"/>
                </a:lnTo>
                <a:lnTo>
                  <a:pt x="257000" y="1728978"/>
                </a:lnTo>
                <a:lnTo>
                  <a:pt x="214407" y="1718449"/>
                </a:lnTo>
                <a:lnTo>
                  <a:pt x="198791" y="1705535"/>
                </a:lnTo>
                <a:lnTo>
                  <a:pt x="198791" y="902465"/>
                </a:lnTo>
                <a:lnTo>
                  <a:pt x="183175" y="889551"/>
                </a:lnTo>
                <a:lnTo>
                  <a:pt x="140582" y="879022"/>
                </a:lnTo>
                <a:lnTo>
                  <a:pt x="77396" y="871931"/>
                </a:lnTo>
                <a:lnTo>
                  <a:pt x="0" y="869333"/>
                </a:lnTo>
                <a:lnTo>
                  <a:pt x="77396" y="866735"/>
                </a:lnTo>
                <a:lnTo>
                  <a:pt x="140582" y="859644"/>
                </a:lnTo>
                <a:lnTo>
                  <a:pt x="183175" y="849115"/>
                </a:lnTo>
                <a:lnTo>
                  <a:pt x="198791" y="836201"/>
                </a:lnTo>
                <a:lnTo>
                  <a:pt x="198791" y="33131"/>
                </a:lnTo>
                <a:lnTo>
                  <a:pt x="214407" y="20218"/>
                </a:lnTo>
                <a:lnTo>
                  <a:pt x="257000" y="9688"/>
                </a:lnTo>
                <a:lnTo>
                  <a:pt x="320186" y="2597"/>
                </a:lnTo>
                <a:lnTo>
                  <a:pt x="397583"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4" name="object 64"/>
          <p:cNvSpPr/>
          <p:nvPr/>
        </p:nvSpPr>
        <p:spPr>
          <a:xfrm>
            <a:off x="5775293" y="14216949"/>
            <a:ext cx="293370" cy="813435"/>
          </a:xfrm>
          <a:custGeom>
            <a:avLst/>
            <a:gdLst/>
            <a:ahLst/>
            <a:cxnLst/>
            <a:rect l="l" t="t" r="r" b="b"/>
            <a:pathLst>
              <a:path w="293370" h="813434">
                <a:moveTo>
                  <a:pt x="293020" y="813404"/>
                </a:moveTo>
                <a:lnTo>
                  <a:pt x="235974" y="811484"/>
                </a:lnTo>
                <a:lnTo>
                  <a:pt x="189406" y="806248"/>
                </a:lnTo>
                <a:lnTo>
                  <a:pt x="158017" y="798486"/>
                </a:lnTo>
                <a:lnTo>
                  <a:pt x="146510" y="788986"/>
                </a:lnTo>
                <a:lnTo>
                  <a:pt x="146510" y="431120"/>
                </a:lnTo>
                <a:lnTo>
                  <a:pt x="135002" y="421620"/>
                </a:lnTo>
                <a:lnTo>
                  <a:pt x="103613" y="413858"/>
                </a:lnTo>
                <a:lnTo>
                  <a:pt x="57045" y="408622"/>
                </a:lnTo>
                <a:lnTo>
                  <a:pt x="0" y="406702"/>
                </a:lnTo>
                <a:lnTo>
                  <a:pt x="57045" y="404781"/>
                </a:lnTo>
                <a:lnTo>
                  <a:pt x="103613" y="399546"/>
                </a:lnTo>
                <a:lnTo>
                  <a:pt x="135002" y="391784"/>
                </a:lnTo>
                <a:lnTo>
                  <a:pt x="146510" y="382283"/>
                </a:lnTo>
                <a:lnTo>
                  <a:pt x="146510" y="24418"/>
                </a:lnTo>
                <a:lnTo>
                  <a:pt x="158017" y="14917"/>
                </a:lnTo>
                <a:lnTo>
                  <a:pt x="189406" y="7155"/>
                </a:lnTo>
                <a:lnTo>
                  <a:pt x="235974" y="1920"/>
                </a:lnTo>
                <a:lnTo>
                  <a:pt x="293020"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5" name="object 65"/>
          <p:cNvSpPr/>
          <p:nvPr/>
        </p:nvSpPr>
        <p:spPr>
          <a:xfrm>
            <a:off x="8326149" y="14381088"/>
            <a:ext cx="294640" cy="814705"/>
          </a:xfrm>
          <a:custGeom>
            <a:avLst/>
            <a:gdLst/>
            <a:ahLst/>
            <a:cxnLst/>
            <a:rect l="l" t="t" r="r" b="b"/>
            <a:pathLst>
              <a:path w="294640" h="814705">
                <a:moveTo>
                  <a:pt x="294236" y="814620"/>
                </a:moveTo>
                <a:lnTo>
                  <a:pt x="236967" y="812698"/>
                </a:lnTo>
                <a:lnTo>
                  <a:pt x="190204" y="807451"/>
                </a:lnTo>
                <a:lnTo>
                  <a:pt x="158678" y="799659"/>
                </a:lnTo>
                <a:lnTo>
                  <a:pt x="147118" y="790100"/>
                </a:lnTo>
                <a:lnTo>
                  <a:pt x="147118" y="431829"/>
                </a:lnTo>
                <a:lnTo>
                  <a:pt x="135557" y="422270"/>
                </a:lnTo>
                <a:lnTo>
                  <a:pt x="104031" y="414478"/>
                </a:lnTo>
                <a:lnTo>
                  <a:pt x="57268" y="409232"/>
                </a:lnTo>
                <a:lnTo>
                  <a:pt x="0" y="407310"/>
                </a:lnTo>
                <a:lnTo>
                  <a:pt x="57268" y="405388"/>
                </a:lnTo>
                <a:lnTo>
                  <a:pt x="104031" y="400141"/>
                </a:lnTo>
                <a:lnTo>
                  <a:pt x="135557" y="392349"/>
                </a:lnTo>
                <a:lnTo>
                  <a:pt x="147118" y="382790"/>
                </a:lnTo>
                <a:lnTo>
                  <a:pt x="147118" y="24519"/>
                </a:lnTo>
                <a:lnTo>
                  <a:pt x="158678" y="14960"/>
                </a:lnTo>
                <a:lnTo>
                  <a:pt x="190204" y="7168"/>
                </a:lnTo>
                <a:lnTo>
                  <a:pt x="236967" y="1921"/>
                </a:lnTo>
                <a:lnTo>
                  <a:pt x="294236"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sp>
        <p:nvSpPr>
          <p:cNvPr id="66" name="object 66"/>
          <p:cNvSpPr/>
          <p:nvPr/>
        </p:nvSpPr>
        <p:spPr>
          <a:xfrm>
            <a:off x="7301186" y="15561679"/>
            <a:ext cx="310515" cy="932815"/>
          </a:xfrm>
          <a:custGeom>
            <a:avLst/>
            <a:gdLst/>
            <a:ahLst/>
            <a:cxnLst/>
            <a:rect l="l" t="t" r="r" b="b"/>
            <a:pathLst>
              <a:path w="310515" h="932815">
                <a:moveTo>
                  <a:pt x="310042" y="932557"/>
                </a:moveTo>
                <a:lnTo>
                  <a:pt x="249700" y="930526"/>
                </a:lnTo>
                <a:lnTo>
                  <a:pt x="200425" y="924988"/>
                </a:lnTo>
                <a:lnTo>
                  <a:pt x="167203" y="916775"/>
                </a:lnTo>
                <a:lnTo>
                  <a:pt x="155021" y="906721"/>
                </a:lnTo>
                <a:lnTo>
                  <a:pt x="155021" y="492116"/>
                </a:lnTo>
                <a:lnTo>
                  <a:pt x="142838" y="482060"/>
                </a:lnTo>
                <a:lnTo>
                  <a:pt x="109616" y="473847"/>
                </a:lnTo>
                <a:lnTo>
                  <a:pt x="60341" y="468310"/>
                </a:lnTo>
                <a:lnTo>
                  <a:pt x="0" y="466279"/>
                </a:lnTo>
                <a:lnTo>
                  <a:pt x="60341" y="464248"/>
                </a:lnTo>
                <a:lnTo>
                  <a:pt x="109616" y="458710"/>
                </a:lnTo>
                <a:lnTo>
                  <a:pt x="142838" y="450497"/>
                </a:lnTo>
                <a:lnTo>
                  <a:pt x="155021" y="440443"/>
                </a:lnTo>
                <a:lnTo>
                  <a:pt x="155021" y="25836"/>
                </a:lnTo>
                <a:lnTo>
                  <a:pt x="167203" y="15772"/>
                </a:lnTo>
                <a:lnTo>
                  <a:pt x="200425" y="7561"/>
                </a:lnTo>
                <a:lnTo>
                  <a:pt x="249700" y="2028"/>
                </a:lnTo>
                <a:lnTo>
                  <a:pt x="310042" y="0"/>
                </a:lnTo>
              </a:path>
            </a:pathLst>
          </a:custGeom>
          <a:ln/>
        </p:spPr>
        <p:style>
          <a:lnRef idx="2">
            <a:schemeClr val="dk1"/>
          </a:lnRef>
          <a:fillRef idx="0">
            <a:schemeClr val="dk1"/>
          </a:fillRef>
          <a:effectRef idx="1">
            <a:schemeClr val="dk1"/>
          </a:effectRef>
          <a:fontRef idx="minor">
            <a:schemeClr val="tx1"/>
          </a:fontRef>
        </p:style>
        <p:txBody>
          <a:bodyPr wrap="square" lIns="0" tIns="0" rIns="0" bIns="0" rtlCol="0"/>
          <a:lstStyle/>
          <a:p>
            <a:endParaRPr>
              <a:latin typeface="Times New Roman" panose="02020603050405020304" pitchFamily="18" charset="0"/>
              <a:cs typeface="Times New Roman" panose="02020603050405020304" pitchFamily="18" charset="0"/>
            </a:endParaRPr>
          </a:p>
        </p:txBody>
      </p:sp>
      <p:pic>
        <p:nvPicPr>
          <p:cNvPr id="68" name="object 68"/>
          <p:cNvPicPr/>
          <p:nvPr/>
        </p:nvPicPr>
        <p:blipFill>
          <a:blip r:embed="rId2" cstate="print"/>
          <a:stretch>
            <a:fillRect/>
          </a:stretch>
        </p:blipFill>
        <p:spPr>
          <a:xfrm>
            <a:off x="13121447" y="126862"/>
            <a:ext cx="1410988" cy="1114175"/>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85" name="object 85"/>
          <p:cNvPicPr/>
          <p:nvPr/>
        </p:nvPicPr>
        <p:blipFill>
          <a:blip r:embed="rId3" cstate="print"/>
          <a:stretch>
            <a:fillRect/>
          </a:stretch>
        </p:blipFill>
        <p:spPr>
          <a:xfrm>
            <a:off x="14703735" y="13062628"/>
            <a:ext cx="2976403" cy="141056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3" name="object 71">
            <a:extLst>
              <a:ext uri="{FF2B5EF4-FFF2-40B4-BE49-F238E27FC236}">
                <a16:creationId xmlns:a16="http://schemas.microsoft.com/office/drawing/2014/main" id="{DA989E6F-2E62-4E4C-B327-AE455A8EDD12}"/>
              </a:ext>
            </a:extLst>
          </p:cNvPr>
          <p:cNvPicPr/>
          <p:nvPr/>
        </p:nvPicPr>
        <p:blipFill>
          <a:blip r:embed="rId4" cstate="print"/>
          <a:stretch>
            <a:fillRect/>
          </a:stretch>
        </p:blipFill>
        <p:spPr>
          <a:xfrm>
            <a:off x="15019431" y="1545974"/>
            <a:ext cx="2113128" cy="1311883"/>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4" name="object 77">
            <a:extLst>
              <a:ext uri="{FF2B5EF4-FFF2-40B4-BE49-F238E27FC236}">
                <a16:creationId xmlns:a16="http://schemas.microsoft.com/office/drawing/2014/main" id="{F625D4D5-7BF2-6C98-BE0E-23EE2580BFF3}"/>
              </a:ext>
            </a:extLst>
          </p:cNvPr>
          <p:cNvPicPr/>
          <p:nvPr/>
        </p:nvPicPr>
        <p:blipFill>
          <a:blip r:embed="rId5" cstate="print"/>
          <a:stretch>
            <a:fillRect/>
          </a:stretch>
        </p:blipFill>
        <p:spPr>
          <a:xfrm>
            <a:off x="15926275" y="3596675"/>
            <a:ext cx="2956950" cy="14590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5" name="object 80">
            <a:extLst>
              <a:ext uri="{FF2B5EF4-FFF2-40B4-BE49-F238E27FC236}">
                <a16:creationId xmlns:a16="http://schemas.microsoft.com/office/drawing/2014/main" id="{2A588485-BE2C-088F-940E-A992CDAE0F3D}"/>
              </a:ext>
            </a:extLst>
          </p:cNvPr>
          <p:cNvPicPr/>
          <p:nvPr/>
        </p:nvPicPr>
        <p:blipFill>
          <a:blip r:embed="rId6" cstate="print"/>
          <a:stretch>
            <a:fillRect/>
          </a:stretch>
        </p:blipFill>
        <p:spPr>
          <a:xfrm>
            <a:off x="11614248" y="6532135"/>
            <a:ext cx="1752041" cy="125962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6" name="object 74">
            <a:extLst>
              <a:ext uri="{FF2B5EF4-FFF2-40B4-BE49-F238E27FC236}">
                <a16:creationId xmlns:a16="http://schemas.microsoft.com/office/drawing/2014/main" id="{2D2A9852-0FBF-BB0A-1628-D5559D22A443}"/>
              </a:ext>
            </a:extLst>
          </p:cNvPr>
          <p:cNvPicPr/>
          <p:nvPr/>
        </p:nvPicPr>
        <p:blipFill>
          <a:blip r:embed="rId7" cstate="print"/>
          <a:stretch>
            <a:fillRect/>
          </a:stretch>
        </p:blipFill>
        <p:spPr>
          <a:xfrm>
            <a:off x="11850226" y="8452684"/>
            <a:ext cx="1444166" cy="1073982"/>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99" name="object 87">
            <a:extLst>
              <a:ext uri="{FF2B5EF4-FFF2-40B4-BE49-F238E27FC236}">
                <a16:creationId xmlns:a16="http://schemas.microsoft.com/office/drawing/2014/main" id="{400B1A63-5F91-2600-D490-6AED4FC0873F}"/>
              </a:ext>
            </a:extLst>
          </p:cNvPr>
          <p:cNvPicPr/>
          <p:nvPr/>
        </p:nvPicPr>
        <p:blipFill>
          <a:blip r:embed="rId8" cstate="print"/>
          <a:stretch>
            <a:fillRect/>
          </a:stretch>
        </p:blipFill>
        <p:spPr>
          <a:xfrm>
            <a:off x="14076598" y="11140679"/>
            <a:ext cx="1912533" cy="147361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100" name="object 32">
            <a:extLst>
              <a:ext uri="{FF2B5EF4-FFF2-40B4-BE49-F238E27FC236}">
                <a16:creationId xmlns:a16="http://schemas.microsoft.com/office/drawing/2014/main" id="{9DC0B46E-19E6-2655-255F-50896F7365FD}"/>
              </a:ext>
            </a:extLst>
          </p:cNvPr>
          <p:cNvSpPr txBox="1"/>
          <p:nvPr/>
        </p:nvSpPr>
        <p:spPr>
          <a:xfrm>
            <a:off x="16647567" y="9928928"/>
            <a:ext cx="3049905" cy="2473798"/>
          </a:xfrm>
          <a:prstGeom prst="roundRect">
            <a:avLst/>
          </a:prstGeom>
          <a:ln/>
        </p:spPr>
        <p:style>
          <a:lnRef idx="2">
            <a:schemeClr val="accent6"/>
          </a:lnRef>
          <a:fillRef idx="1">
            <a:schemeClr val="lt1"/>
          </a:fillRef>
          <a:effectRef idx="0">
            <a:schemeClr val="accent6"/>
          </a:effectRef>
          <a:fontRef idx="minor">
            <a:schemeClr val="dk1"/>
          </a:fontRef>
        </p:style>
        <p:txBody>
          <a:bodyPr vert="horz" wrap="square" lIns="0" tIns="36195" rIns="0" bIns="0" rtlCol="0">
            <a:spAutoFit/>
          </a:bodyPr>
          <a:lstStyle/>
          <a:p>
            <a:pPr marL="73660">
              <a:lnSpc>
                <a:spcPct val="100000"/>
              </a:lnSpc>
              <a:spcBef>
                <a:spcPts val="285"/>
              </a:spcBef>
            </a:pP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El método más empleado en</a:t>
            </a:r>
            <a:endParaRPr sz="1400" dirty="0">
              <a:solidFill>
                <a:schemeClr val="tx1"/>
              </a:solidFill>
              <a:latin typeface="Times New Roman" panose="02020603050405020304" pitchFamily="18" charset="0"/>
              <a:cs typeface="Times New Roman" panose="02020603050405020304" pitchFamily="18" charset="0"/>
            </a:endParaRPr>
          </a:p>
          <a:p>
            <a:pPr marL="73660" marR="104139">
              <a:lnSpc>
                <a:spcPct val="102600"/>
              </a:lnSpc>
            </a:pP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la esterilización de alimentos en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conserva es el de calor húmedo, el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cual recurre al vapor por agua para </a:t>
            </a:r>
            <a:r>
              <a:rPr sz="1400" dirty="0">
                <a:solidFill>
                  <a:schemeClr val="tx1"/>
                </a:solidFill>
                <a:latin typeface="Times New Roman" panose="02020603050405020304" pitchFamily="18" charset="0"/>
                <a:cs typeface="Times New Roman" panose="02020603050405020304" pitchFamily="18" charset="0"/>
              </a:rPr>
              <a:t> transferir energía térmica y eliminar  </a:t>
            </a: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los microrganismos.</a:t>
            </a:r>
            <a:endParaRPr sz="1400" dirty="0">
              <a:solidFill>
                <a:schemeClr val="tx1"/>
              </a:solidFill>
              <a:latin typeface="Times New Roman" panose="02020603050405020304" pitchFamily="18" charset="0"/>
              <a:cs typeface="Times New Roman" panose="02020603050405020304" pitchFamily="18" charset="0"/>
            </a:endParaRPr>
          </a:p>
          <a:p>
            <a:pPr marL="73660" marR="100965">
              <a:lnSpc>
                <a:spcPct val="102600"/>
              </a:lnSpc>
            </a:pP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Que se puede llevar realizar en la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industria con un autoclave estático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1F2023"/>
                  </a:solidFill>
                </a:uFill>
                <a:latin typeface="Times New Roman" panose="02020603050405020304" pitchFamily="18" charset="0"/>
                <a:cs typeface="Times New Roman" panose="02020603050405020304" pitchFamily="18" charset="0"/>
              </a:rPr>
              <a:t>automático u Esterilizador cilíndrico </a:t>
            </a:r>
            <a:r>
              <a:rPr sz="1400" dirty="0">
                <a:solidFill>
                  <a:schemeClr val="tx1"/>
                </a:solidFill>
                <a:latin typeface="Times New Roman" panose="02020603050405020304" pitchFamily="18" charset="0"/>
                <a:cs typeface="Times New Roman" panose="02020603050405020304" pitchFamily="18" charset="0"/>
              </a:rPr>
              <a:t> </a:t>
            </a:r>
            <a:r>
              <a:rPr sz="1400" dirty="0">
                <a:solidFill>
                  <a:schemeClr val="tx1"/>
                </a:solidFill>
                <a:uFill>
                  <a:solidFill>
                    <a:srgbClr val="1F1F1F"/>
                  </a:solidFill>
                </a:uFill>
                <a:latin typeface="Times New Roman" panose="02020603050405020304" pitchFamily="18" charset="0"/>
                <a:cs typeface="Times New Roman" panose="02020603050405020304" pitchFamily="18" charset="0"/>
              </a:rPr>
              <a:t>tipo rotatorio</a:t>
            </a:r>
            <a:endParaRPr sz="1400" dirty="0">
              <a:solidFill>
                <a:schemeClr val="tx1"/>
              </a:solidFill>
              <a:latin typeface="Times New Roman" panose="02020603050405020304" pitchFamily="18" charset="0"/>
              <a:cs typeface="Times New Roman" panose="02020603050405020304" pitchFamily="18" charset="0"/>
            </a:endParaRPr>
          </a:p>
        </p:txBody>
      </p:sp>
      <p:pic>
        <p:nvPicPr>
          <p:cNvPr id="101" name="object 90">
            <a:extLst>
              <a:ext uri="{FF2B5EF4-FFF2-40B4-BE49-F238E27FC236}">
                <a16:creationId xmlns:a16="http://schemas.microsoft.com/office/drawing/2014/main" id="{89216413-DBF7-78B3-272A-1C6368D4CF32}"/>
              </a:ext>
            </a:extLst>
          </p:cNvPr>
          <p:cNvPicPr/>
          <p:nvPr/>
        </p:nvPicPr>
        <p:blipFill>
          <a:blip r:embed="rId9" cstate="print"/>
          <a:stretch>
            <a:fillRect/>
          </a:stretch>
        </p:blipFill>
        <p:spPr>
          <a:xfrm>
            <a:off x="496325" y="8680435"/>
            <a:ext cx="1544131" cy="846231"/>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pic>
        <p:nvPicPr>
          <p:cNvPr id="102" name="object 83">
            <a:extLst>
              <a:ext uri="{FF2B5EF4-FFF2-40B4-BE49-F238E27FC236}">
                <a16:creationId xmlns:a16="http://schemas.microsoft.com/office/drawing/2014/main" id="{FF289A4F-418C-0031-2FC6-2286F4F5D549}"/>
              </a:ext>
            </a:extLst>
          </p:cNvPr>
          <p:cNvPicPr/>
          <p:nvPr/>
        </p:nvPicPr>
        <p:blipFill>
          <a:blip r:embed="rId10" cstate="print"/>
          <a:stretch>
            <a:fillRect/>
          </a:stretch>
        </p:blipFill>
        <p:spPr>
          <a:xfrm>
            <a:off x="13612651" y="9859837"/>
            <a:ext cx="2849955" cy="956874"/>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983</Words>
  <Application>Microsoft Office PowerPoint</Application>
  <PresentationFormat>Personalizado</PresentationFormat>
  <Paragraphs>58</Paragraphs>
  <Slides>1</Slides>
  <Notes>0</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1</vt:i4>
      </vt:variant>
    </vt:vector>
  </HeadingPairs>
  <TitlesOfParts>
    <vt:vector size="4" baseType="lpstr">
      <vt:lpstr>Calibri</vt:lpstr>
      <vt:lpstr>Times New Roman</vt:lpstr>
      <vt:lpstr>Office Theme</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cp:lastModifiedBy/>
  <cp:revision>1</cp:revision>
  <dcterms:created xsi:type="dcterms:W3CDTF">2022-04-18T02:41:30Z</dcterms:created>
  <dcterms:modified xsi:type="dcterms:W3CDTF">2023-10-31T21:24:46Z</dcterms:modified>
</cp:coreProperties>
</file>