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10058400" cy="7772400"/>
  <p:notesSz cx="10058400" cy="7772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5" d="100"/>
          <a:sy n="95" d="100"/>
        </p:scale>
        <p:origin x="179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09444"/>
            <a:ext cx="8549640" cy="16322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2544"/>
            <a:ext cx="7040880" cy="19431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7652"/>
            <a:ext cx="9052560" cy="51297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7652"/>
            <a:ext cx="4375404" cy="51297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02920" y="310896"/>
            <a:ext cx="9052560" cy="1243584"/>
          </a:xfrm>
          <a:prstGeom prst="rect">
            <a:avLst/>
          </a:prstGeom>
        </p:spPr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419856" y="7228332"/>
            <a:ext cx="3218688" cy="38862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>
          <a:xfrm>
            <a:off x="502920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>
          <a:xfrm>
            <a:off x="7242048" y="7228332"/>
            <a:ext cx="2313432" cy="38862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zigZag">
          <a:fgClr>
            <a:schemeClr val="accent3">
              <a:lumMod val="20000"/>
              <a:lumOff val="8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/>
          <p:nvPr/>
        </p:nvSpPr>
        <p:spPr>
          <a:xfrm>
            <a:off x="335279" y="2148839"/>
            <a:ext cx="1210310" cy="421005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14018" y="2172716"/>
            <a:ext cx="1064643" cy="334259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 algn="ctr">
              <a:lnSpc>
                <a:spcPct val="104800"/>
              </a:lnSpc>
              <a:spcBef>
                <a:spcPts val="45"/>
              </a:spcBef>
            </a:pPr>
            <a:r>
              <a:rPr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Atraer la inversión  extranjera</a:t>
            </a:r>
          </a:p>
        </p:txBody>
      </p:sp>
      <p:sp>
        <p:nvSpPr>
          <p:cNvPr id="5" name="object 5"/>
          <p:cNvSpPr/>
          <p:nvPr/>
        </p:nvSpPr>
        <p:spPr>
          <a:xfrm>
            <a:off x="1621536" y="2148839"/>
            <a:ext cx="990600" cy="87503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00276" y="2172715"/>
            <a:ext cx="784225" cy="78930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 marR="5080" algn="ctr">
              <a:lnSpc>
                <a:spcPct val="99500"/>
              </a:lnSpc>
              <a:spcBef>
                <a:spcPts val="135"/>
              </a:spcBef>
            </a:pP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Tenían la  estructura de  producción a  las llamadas  haciendas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/>
          <p:nvPr/>
        </p:nvSpPr>
        <p:spPr>
          <a:xfrm>
            <a:off x="326137" y="3169920"/>
            <a:ext cx="1009015" cy="725805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04877" y="3193795"/>
            <a:ext cx="828675" cy="632224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 algn="ctr">
              <a:spcBef>
                <a:spcPts val="130"/>
              </a:spcBef>
            </a:pP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industrias  </a:t>
            </a:r>
            <a:r>
              <a:rPr sz="1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extractivas</a:t>
            </a: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minería y  petrolera.</a:t>
            </a:r>
          </a:p>
        </p:txBody>
      </p:sp>
      <p:sp>
        <p:nvSpPr>
          <p:cNvPr id="10" name="object 10"/>
          <p:cNvSpPr txBox="1"/>
          <p:nvPr/>
        </p:nvSpPr>
        <p:spPr>
          <a:xfrm>
            <a:off x="335279" y="4047744"/>
            <a:ext cx="1000125" cy="545895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35560" rIns="0" bIns="0" rtlCol="0">
            <a:spAutoFit/>
          </a:bodyPr>
          <a:lstStyle/>
          <a:p>
            <a:pPr marL="90805" marR="109220" algn="ctr">
              <a:lnSpc>
                <a:spcPct val="101000"/>
              </a:lnSpc>
              <a:spcBef>
                <a:spcPts val="280"/>
              </a:spcBef>
            </a:pPr>
            <a:r>
              <a:rPr sz="1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Una  incipiente  industria textil</a:t>
            </a:r>
            <a:endParaRPr sz="10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335279" y="4855464"/>
            <a:ext cx="1061085" cy="628015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334126" y="4989702"/>
            <a:ext cx="1082686" cy="324448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spcBef>
                <a:spcPts val="130"/>
              </a:spcBef>
            </a:pP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</a:t>
            </a:r>
            <a:r>
              <a:rPr lang="es-ES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CO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infraestructura  ferroviaria.</a:t>
            </a:r>
          </a:p>
        </p:txBody>
      </p:sp>
      <p:sp>
        <p:nvSpPr>
          <p:cNvPr id="14" name="object 14"/>
          <p:cNvSpPr txBox="1"/>
          <p:nvPr/>
        </p:nvSpPr>
        <p:spPr>
          <a:xfrm>
            <a:off x="790639" y="2625946"/>
            <a:ext cx="686941" cy="498213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</a:t>
            </a:r>
            <a:r>
              <a:rPr lang="es-E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concentró en</a:t>
            </a:r>
            <a:endParaRPr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2371344" y="3410711"/>
            <a:ext cx="972819" cy="1139893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42545" rIns="0" bIns="0" rtlCol="0">
            <a:spAutoFit/>
          </a:bodyPr>
          <a:lstStyle/>
          <a:p>
            <a:pPr marL="90805" marR="132080" algn="ctr">
              <a:lnSpc>
                <a:spcPct val="98500"/>
              </a:lnSpc>
              <a:spcBef>
                <a:spcPts val="335"/>
              </a:spcBef>
            </a:pPr>
            <a:r>
              <a:rPr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riqueza  estaba  concentrada  en unas  cuantas  familias</a:t>
            </a:r>
            <a:endParaRPr sz="110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3093720" y="2139695"/>
            <a:ext cx="859790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3221292" y="2384117"/>
            <a:ext cx="652145" cy="361950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64135" marR="5080" indent="-52069" algn="ctr">
              <a:lnSpc>
                <a:spcPts val="1300"/>
              </a:lnSpc>
              <a:spcBef>
                <a:spcPts val="18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Injusticias  sociales</a:t>
            </a:r>
          </a:p>
        </p:txBody>
      </p:sp>
      <p:sp>
        <p:nvSpPr>
          <p:cNvPr id="20" name="object 20"/>
          <p:cNvSpPr txBox="1"/>
          <p:nvPr/>
        </p:nvSpPr>
        <p:spPr>
          <a:xfrm>
            <a:off x="3001772" y="1834388"/>
            <a:ext cx="532130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Existían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977645" y="1661289"/>
            <a:ext cx="871219" cy="36512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marR="5080" algn="ctr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Mientras los  nacionales</a:t>
            </a:r>
          </a:p>
        </p:txBody>
      </p:sp>
      <p:sp>
        <p:nvSpPr>
          <p:cNvPr id="22" name="object 22"/>
          <p:cNvSpPr/>
          <p:nvPr/>
        </p:nvSpPr>
        <p:spPr>
          <a:xfrm>
            <a:off x="978405" y="1414272"/>
            <a:ext cx="1100455" cy="2413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1102865" y="1435100"/>
            <a:ext cx="850265" cy="170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ECONÓMICO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520700" y="1813052"/>
            <a:ext cx="483234" cy="175048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5"/>
              </a:spcBef>
            </a:pPr>
            <a:r>
              <a:rPr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Permitió</a:t>
            </a:r>
            <a:endParaRPr sz="105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object 25"/>
          <p:cNvSpPr/>
          <p:nvPr/>
        </p:nvSpPr>
        <p:spPr>
          <a:xfrm>
            <a:off x="7671816" y="1414272"/>
            <a:ext cx="1356360" cy="2413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7851140" y="1435100"/>
            <a:ext cx="999490" cy="170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TECNOLÓGICO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object 27"/>
          <p:cNvSpPr/>
          <p:nvPr/>
        </p:nvSpPr>
        <p:spPr>
          <a:xfrm>
            <a:off x="5727192" y="1517904"/>
            <a:ext cx="927100" cy="27432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843078" y="1530218"/>
            <a:ext cx="759839" cy="170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POLÍTICO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object 29"/>
          <p:cNvSpPr/>
          <p:nvPr/>
        </p:nvSpPr>
        <p:spPr>
          <a:xfrm>
            <a:off x="3014472" y="1517904"/>
            <a:ext cx="1005840" cy="27432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3257803" y="1538732"/>
            <a:ext cx="520065" cy="170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SOCIAL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31"/>
          <p:cNvSpPr/>
          <p:nvPr/>
        </p:nvSpPr>
        <p:spPr>
          <a:xfrm>
            <a:off x="838200" y="1060702"/>
            <a:ext cx="6833870" cy="4105910"/>
          </a:xfrm>
          <a:custGeom>
            <a:avLst/>
            <a:gdLst/>
            <a:ahLst/>
            <a:cxnLst/>
            <a:rect l="l" t="t" r="r" b="b"/>
            <a:pathLst>
              <a:path w="6833870" h="4105910">
                <a:moveTo>
                  <a:pt x="6833616" y="457201"/>
                </a:moveTo>
                <a:lnTo>
                  <a:pt x="6108192" y="457201"/>
                </a:lnTo>
                <a:lnTo>
                  <a:pt x="6108192" y="283465"/>
                </a:lnTo>
                <a:lnTo>
                  <a:pt x="3986784" y="283465"/>
                </a:lnTo>
              </a:path>
              <a:path w="6833870" h="4105910">
                <a:moveTo>
                  <a:pt x="3986784" y="283465"/>
                </a:moveTo>
                <a:lnTo>
                  <a:pt x="1874520" y="283465"/>
                </a:lnTo>
                <a:lnTo>
                  <a:pt x="1874520" y="515113"/>
                </a:lnTo>
                <a:lnTo>
                  <a:pt x="1249680" y="515113"/>
                </a:lnTo>
              </a:path>
              <a:path w="6833870" h="4105910">
                <a:moveTo>
                  <a:pt x="3986784" y="283465"/>
                </a:moveTo>
                <a:lnTo>
                  <a:pt x="4437888" y="283465"/>
                </a:lnTo>
                <a:lnTo>
                  <a:pt x="4437888" y="594361"/>
                </a:lnTo>
                <a:lnTo>
                  <a:pt x="4888992" y="594361"/>
                </a:lnTo>
              </a:path>
              <a:path w="6833870" h="4105910">
                <a:moveTo>
                  <a:pt x="3986784" y="283465"/>
                </a:moveTo>
                <a:lnTo>
                  <a:pt x="3480816" y="283465"/>
                </a:lnTo>
                <a:lnTo>
                  <a:pt x="3480816" y="594361"/>
                </a:lnTo>
                <a:lnTo>
                  <a:pt x="3191256" y="594361"/>
                </a:lnTo>
              </a:path>
              <a:path w="6833870" h="4105910">
                <a:moveTo>
                  <a:pt x="3995928" y="0"/>
                </a:moveTo>
                <a:lnTo>
                  <a:pt x="3995928" y="283465"/>
                </a:lnTo>
              </a:path>
              <a:path w="6833870" h="4105910">
                <a:moveTo>
                  <a:pt x="301754" y="594361"/>
                </a:moveTo>
                <a:lnTo>
                  <a:pt x="51817" y="1088137"/>
                </a:lnTo>
              </a:path>
              <a:path w="6833870" h="4105910">
                <a:moveTo>
                  <a:pt x="1045464" y="594361"/>
                </a:moveTo>
                <a:lnTo>
                  <a:pt x="1350264" y="1088137"/>
                </a:lnTo>
              </a:path>
              <a:path w="6833870" h="4105910">
                <a:moveTo>
                  <a:pt x="0" y="1508761"/>
                </a:moveTo>
                <a:lnTo>
                  <a:pt x="0" y="2109217"/>
                </a:lnTo>
              </a:path>
              <a:path w="6833870" h="4105910">
                <a:moveTo>
                  <a:pt x="707136" y="1508761"/>
                </a:moveTo>
                <a:lnTo>
                  <a:pt x="707136" y="4105657"/>
                </a:lnTo>
              </a:path>
              <a:path w="6833870" h="4105910">
                <a:moveTo>
                  <a:pt x="707136" y="3209545"/>
                </a:moveTo>
                <a:lnTo>
                  <a:pt x="496824" y="3209545"/>
                </a:lnTo>
              </a:path>
              <a:path w="6833870" h="4105910">
                <a:moveTo>
                  <a:pt x="707136" y="4105657"/>
                </a:moveTo>
                <a:lnTo>
                  <a:pt x="557784" y="4105657"/>
                </a:lnTo>
              </a:path>
            </a:pathLst>
          </a:custGeom>
          <a:ln w="89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algn="ctr"/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6604507" y="1840484"/>
            <a:ext cx="656590" cy="5295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 marR="5080" algn="ctr">
              <a:lnSpc>
                <a:spcPct val="99100"/>
              </a:lnSpc>
              <a:spcBef>
                <a:spcPts val="140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Persiguió,  </a:t>
            </a: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sometió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 castigó</a:t>
            </a:r>
          </a:p>
        </p:txBody>
      </p:sp>
      <p:sp>
        <p:nvSpPr>
          <p:cNvPr id="33" name="object 33"/>
          <p:cNvSpPr/>
          <p:nvPr/>
        </p:nvSpPr>
        <p:spPr>
          <a:xfrm>
            <a:off x="6376416" y="3703320"/>
            <a:ext cx="1158240" cy="993775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6514459" y="3758876"/>
            <a:ext cx="960119" cy="784860"/>
          </a:xfrm>
          <a:prstGeom prst="rect">
            <a:avLst/>
          </a:prstGeom>
        </p:spPr>
        <p:txBody>
          <a:bodyPr vert="horz" wrap="square" lIns="0" tIns="10795" rIns="0" bIns="0" rtlCol="0">
            <a:spAutoFit/>
          </a:bodyPr>
          <a:lstStyle/>
          <a:p>
            <a:pPr marL="12700" marR="5080" algn="ctr">
              <a:lnSpc>
                <a:spcPct val="113300"/>
              </a:lnSpc>
              <a:spcBef>
                <a:spcPts val="8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 a personas  dedicados a  favorecer a los  humildes</a:t>
            </a:r>
          </a:p>
        </p:txBody>
      </p:sp>
      <p:sp>
        <p:nvSpPr>
          <p:cNvPr id="35" name="object 35"/>
          <p:cNvSpPr/>
          <p:nvPr/>
        </p:nvSpPr>
        <p:spPr>
          <a:xfrm>
            <a:off x="5367528" y="3706367"/>
            <a:ext cx="859790" cy="10033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5427284" y="3886200"/>
            <a:ext cx="676275" cy="601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4500"/>
              </a:lnSpc>
              <a:spcBef>
                <a:spcPts val="95"/>
              </a:spcBef>
            </a:pP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Distribuyó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los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cargos  públicos</a:t>
            </a:r>
          </a:p>
        </p:txBody>
      </p:sp>
      <p:sp>
        <p:nvSpPr>
          <p:cNvPr id="37" name="object 37"/>
          <p:cNvSpPr/>
          <p:nvPr/>
        </p:nvSpPr>
        <p:spPr>
          <a:xfrm>
            <a:off x="6458711" y="2453639"/>
            <a:ext cx="905510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6540500" y="2457400"/>
            <a:ext cx="728345" cy="784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114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Generales  rebeldes,  célebres  bandoleros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9" name="object 39"/>
          <p:cNvSpPr/>
          <p:nvPr/>
        </p:nvSpPr>
        <p:spPr>
          <a:xfrm>
            <a:off x="8823959" y="2453639"/>
            <a:ext cx="856615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901676" y="2506975"/>
            <a:ext cx="687705" cy="691515"/>
          </a:xfrm>
          <a:prstGeom prst="rect">
            <a:avLst/>
          </a:prstGeom>
        </p:spPr>
        <p:txBody>
          <a:bodyPr vert="horz" wrap="square" lIns="0" tIns="19050" rIns="0" bIns="0" rtlCol="0">
            <a:spAutoFit/>
          </a:bodyPr>
          <a:lstStyle/>
          <a:p>
            <a:pPr marL="12700" marR="5080" algn="ctr">
              <a:lnSpc>
                <a:spcPct val="98200"/>
              </a:lnSpc>
              <a:spcBef>
                <a:spcPts val="150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Banamex  Sanborns  Palacio de  hierro</a:t>
            </a:r>
          </a:p>
        </p:txBody>
      </p:sp>
      <p:sp>
        <p:nvSpPr>
          <p:cNvPr id="41" name="object 41"/>
          <p:cNvSpPr/>
          <p:nvPr/>
        </p:nvSpPr>
        <p:spPr>
          <a:xfrm>
            <a:off x="5148072" y="2453639"/>
            <a:ext cx="1167765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5226811" y="2457400"/>
            <a:ext cx="1001394" cy="784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114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Liberales,  conservadores,  iglesistas, y  lerdistas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4791981" y="1896266"/>
            <a:ext cx="1073785" cy="347724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5080" indent="149225" algn="ctr">
              <a:lnSpc>
                <a:spcPct val="113999"/>
              </a:lnSpc>
              <a:spcBef>
                <a:spcPts val="90"/>
              </a:spcBef>
            </a:pP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Régimen de  conciliación entre</a:t>
            </a:r>
          </a:p>
        </p:txBody>
      </p:sp>
      <p:sp>
        <p:nvSpPr>
          <p:cNvPr id="44" name="object 44"/>
          <p:cNvSpPr txBox="1"/>
          <p:nvPr/>
        </p:nvSpPr>
        <p:spPr>
          <a:xfrm>
            <a:off x="3703320" y="3410711"/>
            <a:ext cx="993394" cy="105242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vert="horz" wrap="square" lIns="0" tIns="17780" rIns="0" bIns="0" rtlCol="0">
            <a:spAutoFit/>
          </a:bodyPr>
          <a:lstStyle/>
          <a:p>
            <a:pPr marL="90805" marR="135255" algn="ctr">
              <a:lnSpc>
                <a:spcPct val="113199"/>
              </a:lnSpc>
              <a:spcBef>
                <a:spcPts val="140"/>
              </a:spcBef>
            </a:pPr>
            <a:r>
              <a:rPr sz="1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 mayor  parte de la  población  estaba en  la miseria</a:t>
            </a:r>
          </a:p>
        </p:txBody>
      </p:sp>
      <p:sp>
        <p:nvSpPr>
          <p:cNvPr id="45" name="object 45"/>
          <p:cNvSpPr/>
          <p:nvPr/>
        </p:nvSpPr>
        <p:spPr>
          <a:xfrm>
            <a:off x="3023616" y="4718304"/>
            <a:ext cx="917575" cy="568308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3064509" y="4775990"/>
            <a:ext cx="835787" cy="42742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ctr">
              <a:lnSpc>
                <a:spcPct val="112000"/>
              </a:lnSpc>
              <a:spcBef>
                <a:spcPts val="100"/>
              </a:spcBef>
            </a:pPr>
            <a:r>
              <a:rPr sz="12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Corrupción  esclavitud</a:t>
            </a:r>
          </a:p>
        </p:txBody>
      </p:sp>
      <p:grpSp>
        <p:nvGrpSpPr>
          <p:cNvPr id="47" name="object 47"/>
          <p:cNvGrpSpPr/>
          <p:nvPr/>
        </p:nvGrpSpPr>
        <p:grpSpPr>
          <a:xfrm>
            <a:off x="2490216" y="1344168"/>
            <a:ext cx="5638927" cy="5611622"/>
            <a:chOff x="2490216" y="1344168"/>
            <a:chExt cx="5638927" cy="5611622"/>
          </a:xfrm>
        </p:grpSpPr>
        <p:sp>
          <p:nvSpPr>
            <p:cNvPr id="48" name="object 48"/>
            <p:cNvSpPr/>
            <p:nvPr/>
          </p:nvSpPr>
          <p:spPr>
            <a:xfrm>
              <a:off x="2490216" y="1789176"/>
              <a:ext cx="3316604" cy="2929255"/>
            </a:xfrm>
            <a:custGeom>
              <a:avLst/>
              <a:gdLst/>
              <a:ahLst/>
              <a:cxnLst/>
              <a:rect l="l" t="t" r="r" b="b"/>
              <a:pathLst>
                <a:path w="3316604" h="2929254">
                  <a:moveTo>
                    <a:pt x="1042416" y="3048"/>
                  </a:moveTo>
                  <a:lnTo>
                    <a:pt x="1042416" y="350520"/>
                  </a:lnTo>
                </a:path>
                <a:path w="3316604" h="2929254">
                  <a:moveTo>
                    <a:pt x="3316224" y="0"/>
                  </a:moveTo>
                  <a:lnTo>
                    <a:pt x="3316224" y="664464"/>
                  </a:lnTo>
                </a:path>
                <a:path w="3316604" h="2929254">
                  <a:moveTo>
                    <a:pt x="1011936" y="1210056"/>
                  </a:moveTo>
                  <a:lnTo>
                    <a:pt x="0" y="1621536"/>
                  </a:lnTo>
                </a:path>
                <a:path w="3316604" h="2929254">
                  <a:moveTo>
                    <a:pt x="1042416" y="1210056"/>
                  </a:moveTo>
                  <a:lnTo>
                    <a:pt x="1975104" y="1621536"/>
                  </a:lnTo>
                </a:path>
                <a:path w="3316604" h="2929254">
                  <a:moveTo>
                    <a:pt x="1033272" y="1234440"/>
                  </a:moveTo>
                  <a:lnTo>
                    <a:pt x="1033272" y="2929128"/>
                  </a:lnTo>
                </a:path>
              </a:pathLst>
            </a:custGeom>
            <a:ln w="8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49" name="object 49"/>
            <p:cNvSpPr/>
            <p:nvPr/>
          </p:nvSpPr>
          <p:spPr>
            <a:xfrm>
              <a:off x="5806439" y="3313176"/>
              <a:ext cx="0" cy="390525"/>
            </a:xfrm>
            <a:custGeom>
              <a:avLst/>
              <a:gdLst/>
              <a:ahLst/>
              <a:cxnLst/>
              <a:rect l="l" t="t" r="r" b="b"/>
              <a:pathLst>
                <a:path h="390525">
                  <a:moveTo>
                    <a:pt x="0" y="0"/>
                  </a:moveTo>
                  <a:lnTo>
                    <a:pt x="0" y="390144"/>
                  </a:lnTo>
                </a:path>
              </a:pathLst>
            </a:custGeom>
            <a:ln w="8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0" name="object 50"/>
            <p:cNvSpPr/>
            <p:nvPr/>
          </p:nvSpPr>
          <p:spPr>
            <a:xfrm>
              <a:off x="6562344" y="1792224"/>
              <a:ext cx="356870" cy="1911350"/>
            </a:xfrm>
            <a:custGeom>
              <a:avLst/>
              <a:gdLst/>
              <a:ahLst/>
              <a:cxnLst/>
              <a:rect l="l" t="t" r="r" b="b"/>
              <a:pathLst>
                <a:path w="356870" h="1911350">
                  <a:moveTo>
                    <a:pt x="0" y="0"/>
                  </a:moveTo>
                  <a:lnTo>
                    <a:pt x="0" y="661416"/>
                  </a:lnTo>
                </a:path>
                <a:path w="356870" h="1911350">
                  <a:moveTo>
                    <a:pt x="356616" y="1520952"/>
                  </a:moveTo>
                  <a:lnTo>
                    <a:pt x="356616" y="1716024"/>
                  </a:lnTo>
                  <a:lnTo>
                    <a:pt x="353568" y="1716024"/>
                  </a:lnTo>
                  <a:lnTo>
                    <a:pt x="353568" y="1911096"/>
                  </a:lnTo>
                </a:path>
              </a:pathLst>
            </a:custGeom>
            <a:ln w="8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1" name="object 51"/>
            <p:cNvSpPr/>
            <p:nvPr/>
          </p:nvSpPr>
          <p:spPr>
            <a:xfrm>
              <a:off x="4824983" y="1344168"/>
              <a:ext cx="0" cy="4124325"/>
            </a:xfrm>
            <a:custGeom>
              <a:avLst/>
              <a:gdLst/>
              <a:ahLst/>
              <a:cxnLst/>
              <a:rect l="l" t="t" r="r" b="b"/>
              <a:pathLst>
                <a:path h="4124325">
                  <a:moveTo>
                    <a:pt x="0" y="0"/>
                  </a:moveTo>
                  <a:lnTo>
                    <a:pt x="0" y="4123944"/>
                  </a:lnTo>
                </a:path>
              </a:pathLst>
            </a:custGeom>
            <a:ln w="8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52" name="object 52"/>
            <p:cNvSpPr/>
            <p:nvPr/>
          </p:nvSpPr>
          <p:spPr>
            <a:xfrm>
              <a:off x="6175248" y="6096000"/>
              <a:ext cx="1953895" cy="859790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algn="ctr"/>
              <a:endParaRPr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3" name="object 53"/>
          <p:cNvSpPr txBox="1"/>
          <p:nvPr/>
        </p:nvSpPr>
        <p:spPr>
          <a:xfrm>
            <a:off x="6175248" y="6271654"/>
            <a:ext cx="1902304" cy="523861"/>
          </a:xfrm>
          <a:prstGeom prst="rect">
            <a:avLst/>
          </a:prstGeom>
        </p:spPr>
        <p:txBody>
          <a:bodyPr vert="horz" wrap="square" lIns="0" tIns="23495" rIns="0" bIns="0" rtlCol="0">
            <a:spAutoFit/>
          </a:bodyPr>
          <a:lstStyle/>
          <a:p>
            <a:pPr marL="12700" marR="5080" algn="ctr">
              <a:lnSpc>
                <a:spcPts val="1300"/>
              </a:lnSpc>
              <a:spcBef>
                <a:spcPts val="185"/>
              </a:spcBef>
            </a:pP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Literatura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MANUEL JOSE OTHON,  MARIANO AZUELA., entre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otros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4" name="object 54"/>
          <p:cNvSpPr txBox="1"/>
          <p:nvPr/>
        </p:nvSpPr>
        <p:spPr>
          <a:xfrm>
            <a:off x="7656068" y="3324859"/>
            <a:ext cx="715010" cy="18530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2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Como son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object 55"/>
          <p:cNvSpPr/>
          <p:nvPr/>
        </p:nvSpPr>
        <p:spPr>
          <a:xfrm>
            <a:off x="7662671" y="3694176"/>
            <a:ext cx="1000125" cy="100330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7741411" y="3704030"/>
            <a:ext cx="827405" cy="9702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 ferrocarril,  el telégrafo,  luz eléctrica  en la ciudad  de México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object 57"/>
          <p:cNvSpPr/>
          <p:nvPr/>
        </p:nvSpPr>
        <p:spPr>
          <a:xfrm>
            <a:off x="7659623" y="2453639"/>
            <a:ext cx="1003300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7739372" y="2559175"/>
            <a:ext cx="816610" cy="6019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45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Llegaron los  adelantos  tecnológicos</a:t>
            </a:r>
          </a:p>
        </p:txBody>
      </p:sp>
      <p:sp>
        <p:nvSpPr>
          <p:cNvPr id="59" name="object 59"/>
          <p:cNvSpPr txBox="1"/>
          <p:nvPr/>
        </p:nvSpPr>
        <p:spPr>
          <a:xfrm>
            <a:off x="7656068" y="1792933"/>
            <a:ext cx="508000" cy="379078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este  período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60" name="object 60"/>
          <p:cNvGrpSpPr/>
          <p:nvPr/>
        </p:nvGrpSpPr>
        <p:grpSpPr>
          <a:xfrm>
            <a:off x="4225861" y="3308413"/>
            <a:ext cx="3917315" cy="3651885"/>
            <a:chOff x="4225861" y="3308413"/>
            <a:chExt cx="3917315" cy="3651885"/>
          </a:xfrm>
        </p:grpSpPr>
        <p:sp>
          <p:nvSpPr>
            <p:cNvPr id="61" name="object 61"/>
            <p:cNvSpPr/>
            <p:nvPr/>
          </p:nvSpPr>
          <p:spPr>
            <a:xfrm>
              <a:off x="8138159" y="3313176"/>
              <a:ext cx="0" cy="381000"/>
            </a:xfrm>
            <a:custGeom>
              <a:avLst/>
              <a:gdLst/>
              <a:ahLst/>
              <a:cxnLst/>
              <a:rect l="l" t="t" r="r" b="b"/>
              <a:pathLst>
                <a:path h="381000">
                  <a:moveTo>
                    <a:pt x="0" y="0"/>
                  </a:moveTo>
                  <a:lnTo>
                    <a:pt x="0" y="381000"/>
                  </a:lnTo>
                </a:path>
              </a:pathLst>
            </a:custGeom>
            <a:ln w="8952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pPr algn="ctr"/>
              <a:endParaRPr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2" name="object 62"/>
            <p:cNvSpPr/>
            <p:nvPr/>
          </p:nvSpPr>
          <p:spPr>
            <a:xfrm>
              <a:off x="4230623" y="6096000"/>
              <a:ext cx="1219200" cy="859790"/>
            </a:xfrm>
            <a:prstGeom prst="roundRect">
              <a:avLst/>
            </a:prstGeom>
            <a:ln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wrap="square" lIns="0" tIns="0" rIns="0" bIns="0" rtlCol="0"/>
            <a:lstStyle/>
            <a:p>
              <a:pPr algn="ctr"/>
              <a:endParaRPr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63" name="object 63"/>
          <p:cNvSpPr txBox="1"/>
          <p:nvPr/>
        </p:nvSpPr>
        <p:spPr>
          <a:xfrm>
            <a:off x="4309364" y="6105854"/>
            <a:ext cx="1051560" cy="78168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fundaron  academias,  teatros, museos y  asociaciones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4" name="object 64"/>
          <p:cNvSpPr/>
          <p:nvPr/>
        </p:nvSpPr>
        <p:spPr>
          <a:xfrm>
            <a:off x="6175248" y="5074920"/>
            <a:ext cx="1049020" cy="85979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6257035" y="5084774"/>
            <a:ext cx="827405" cy="3800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27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avanzó en  las ciencias,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6" name="object 66"/>
          <p:cNvSpPr txBox="1"/>
          <p:nvPr/>
        </p:nvSpPr>
        <p:spPr>
          <a:xfrm>
            <a:off x="6257035" y="5465774"/>
            <a:ext cx="742315" cy="373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0900"/>
              </a:lnSpc>
              <a:spcBef>
                <a:spcPts val="95"/>
              </a:spcBef>
            </a:pP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artes y la  técnica</a:t>
            </a:r>
            <a:endParaRPr sz="11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7" name="object 67"/>
          <p:cNvSpPr/>
          <p:nvPr/>
        </p:nvSpPr>
        <p:spPr>
          <a:xfrm>
            <a:off x="4364735" y="5468111"/>
            <a:ext cx="963294" cy="311150"/>
          </a:xfrm>
          <a:prstGeom prst="roundRect">
            <a:avLst/>
          </a:prstGeom>
          <a:ln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lIns="0" tIns="0" rIns="0" bIns="0" rtlCol="0"/>
          <a:lstStyle/>
          <a:p>
            <a:pPr algn="ctr"/>
            <a:endParaRPr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8" name="object 68"/>
          <p:cNvSpPr txBox="1"/>
          <p:nvPr/>
        </p:nvSpPr>
        <p:spPr>
          <a:xfrm>
            <a:off x="4480052" y="5488940"/>
            <a:ext cx="739775" cy="1705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30"/>
              </a:spcBef>
            </a:pPr>
            <a:r>
              <a:rPr sz="1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CULTURAL</a:t>
            </a:r>
            <a:endParaRPr sz="10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9" name="object 69"/>
          <p:cNvSpPr txBox="1"/>
          <p:nvPr/>
        </p:nvSpPr>
        <p:spPr>
          <a:xfrm>
            <a:off x="8316922" y="1825387"/>
            <a:ext cx="862330" cy="37311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 algn="ctr">
              <a:lnSpc>
                <a:spcPct val="110900"/>
              </a:lnSpc>
              <a:spcBef>
                <a:spcPts val="95"/>
              </a:spcBef>
              <a:tabLst>
                <a:tab pos="667385" algn="l"/>
              </a:tabLst>
            </a:pPr>
            <a:r>
              <a:rPr sz="11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Surgen</a:t>
            </a:r>
            <a:r>
              <a:rPr lang="es-ES"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las  empresas</a:t>
            </a:r>
          </a:p>
        </p:txBody>
      </p:sp>
      <p:sp>
        <p:nvSpPr>
          <p:cNvPr id="71" name="object 71"/>
          <p:cNvSpPr/>
          <p:nvPr/>
        </p:nvSpPr>
        <p:spPr>
          <a:xfrm>
            <a:off x="4824984" y="1655064"/>
            <a:ext cx="4697095" cy="4441190"/>
          </a:xfrm>
          <a:custGeom>
            <a:avLst/>
            <a:gdLst/>
            <a:ahLst/>
            <a:cxnLst/>
            <a:rect l="l" t="t" r="r" b="b"/>
            <a:pathLst>
              <a:path w="4697095" h="4441190">
                <a:moveTo>
                  <a:pt x="3368040" y="0"/>
                </a:moveTo>
                <a:lnTo>
                  <a:pt x="3368040" y="798576"/>
                </a:lnTo>
              </a:path>
              <a:path w="4697095" h="4441190">
                <a:moveTo>
                  <a:pt x="4123944" y="0"/>
                </a:moveTo>
                <a:lnTo>
                  <a:pt x="4696968" y="798576"/>
                </a:lnTo>
              </a:path>
              <a:path w="4697095" h="4441190">
                <a:moveTo>
                  <a:pt x="502920" y="3895344"/>
                </a:moveTo>
                <a:lnTo>
                  <a:pt x="1350264" y="3761232"/>
                </a:lnTo>
              </a:path>
              <a:path w="4697095" h="4441190">
                <a:moveTo>
                  <a:pt x="0" y="4123944"/>
                </a:moveTo>
                <a:lnTo>
                  <a:pt x="0" y="4440936"/>
                </a:lnTo>
              </a:path>
              <a:path w="4697095" h="4441190">
                <a:moveTo>
                  <a:pt x="0" y="4123944"/>
                </a:moveTo>
                <a:lnTo>
                  <a:pt x="1350264" y="4440936"/>
                </a:lnTo>
              </a:path>
            </a:pathLst>
          </a:custGeom>
          <a:ln w="8952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pPr algn="ctr"/>
            <a:endParaRPr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3687384" y="1117456"/>
            <a:ext cx="2416175" cy="184448"/>
          </a:xfrm>
          <a:prstGeom prst="roundRect">
            <a:avLst/>
          </a:prstGeom>
          <a:solidFill>
            <a:schemeClr val="bg1"/>
          </a:solidFill>
        </p:spPr>
        <p:txBody>
          <a:bodyPr vert="horz" wrap="square" lIns="0" tIns="12700" rIns="0" bIns="0" rtlCol="0">
            <a:spAutoFit/>
          </a:bodyPr>
          <a:lstStyle/>
          <a:p>
            <a:pPr marL="100965" algn="ctr">
              <a:lnSpc>
                <a:spcPct val="100000"/>
              </a:lnSpc>
              <a:spcBef>
                <a:spcPts val="5"/>
              </a:spcBef>
            </a:pPr>
            <a:r>
              <a:rPr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 dieron grandes transformaciones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B77A060B-5031-7747-2D7D-01A2D5C25C71}"/>
              </a:ext>
            </a:extLst>
          </p:cNvPr>
          <p:cNvSpPr txBox="1"/>
          <p:nvPr/>
        </p:nvSpPr>
        <p:spPr>
          <a:xfrm>
            <a:off x="3808850" y="569003"/>
            <a:ext cx="2197420" cy="510778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es-CO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PORFIRIATO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166</Words>
  <Application>Microsoft Office PowerPoint</Application>
  <PresentationFormat>Personalizado</PresentationFormat>
  <Paragraphs>36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4" baseType="lpstr">
      <vt:lpstr>Calibri</vt:lpstr>
      <vt:lpstr>Times New Roman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/>
  <cp:revision>1</cp:revision>
  <dcterms:created xsi:type="dcterms:W3CDTF">2022-06-02T20:40:30Z</dcterms:created>
  <dcterms:modified xsi:type="dcterms:W3CDTF">2023-11-02T22:57:30Z</dcterms:modified>
</cp:coreProperties>
</file>