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372617" y="2852838"/>
            <a:ext cx="2075376" cy="119898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29845" rIns="0" bIns="0" rtlCol="0">
            <a:spAutoFit/>
          </a:bodyPr>
          <a:lstStyle/>
          <a:p>
            <a:pPr marL="99695" marR="156210">
              <a:lnSpc>
                <a:spcPct val="109900"/>
              </a:lnSpc>
              <a:spcBef>
                <a:spcPts val="235"/>
              </a:spcBef>
            </a:pPr>
            <a:r>
              <a:rPr sz="10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incidente que  desencadenó la </a:t>
            </a:r>
            <a:r>
              <a:rPr sz="101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Primera Guerra Mundial </a:t>
            </a:r>
            <a:r>
              <a:rPr sz="10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 el  asesinato del archiduque  Francisco Fernando de  Austria, heredero del Imperio  Austro-Húngaro, el 28 de  junio de 1914</a:t>
            </a:r>
          </a:p>
        </p:txBody>
      </p:sp>
      <p:sp>
        <p:nvSpPr>
          <p:cNvPr id="4" name="object 4"/>
          <p:cNvSpPr/>
          <p:nvPr/>
        </p:nvSpPr>
        <p:spPr>
          <a:xfrm>
            <a:off x="1155548" y="2532881"/>
            <a:ext cx="253365" cy="1719580"/>
          </a:xfrm>
          <a:custGeom>
            <a:avLst/>
            <a:gdLst/>
            <a:ahLst/>
            <a:cxnLst/>
            <a:rect l="l" t="t" r="r" b="b"/>
            <a:pathLst>
              <a:path w="253365" h="1719579">
                <a:moveTo>
                  <a:pt x="253367" y="1719262"/>
                </a:moveTo>
                <a:lnTo>
                  <a:pt x="204051" y="1717609"/>
                </a:lnTo>
                <a:lnTo>
                  <a:pt x="163784" y="1713093"/>
                </a:lnTo>
                <a:lnTo>
                  <a:pt x="136638" y="1706382"/>
                </a:lnTo>
                <a:lnTo>
                  <a:pt x="126685" y="1698142"/>
                </a:lnTo>
                <a:lnTo>
                  <a:pt x="126685" y="880745"/>
                </a:lnTo>
                <a:lnTo>
                  <a:pt x="116729" y="872505"/>
                </a:lnTo>
                <a:lnTo>
                  <a:pt x="89579" y="865793"/>
                </a:lnTo>
                <a:lnTo>
                  <a:pt x="49310" y="861278"/>
                </a:lnTo>
                <a:lnTo>
                  <a:pt x="0" y="859624"/>
                </a:lnTo>
                <a:lnTo>
                  <a:pt x="49310" y="857971"/>
                </a:lnTo>
                <a:lnTo>
                  <a:pt x="89579" y="853457"/>
                </a:lnTo>
                <a:lnTo>
                  <a:pt x="116729" y="846750"/>
                </a:lnTo>
                <a:lnTo>
                  <a:pt x="126685" y="838517"/>
                </a:lnTo>
                <a:lnTo>
                  <a:pt x="126685" y="21107"/>
                </a:lnTo>
                <a:lnTo>
                  <a:pt x="136638" y="12874"/>
                </a:lnTo>
                <a:lnTo>
                  <a:pt x="163784" y="6167"/>
                </a:lnTo>
                <a:lnTo>
                  <a:pt x="204051" y="1653"/>
                </a:lnTo>
                <a:lnTo>
                  <a:pt x="253367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84199" y="3013225"/>
            <a:ext cx="208279" cy="878205"/>
          </a:xfrm>
          <a:custGeom>
            <a:avLst/>
            <a:gdLst/>
            <a:ahLst/>
            <a:cxnLst/>
            <a:rect l="l" t="t" r="r" b="b"/>
            <a:pathLst>
              <a:path w="208279" h="878204">
                <a:moveTo>
                  <a:pt x="208114" y="877735"/>
                </a:moveTo>
                <a:lnTo>
                  <a:pt x="167616" y="876377"/>
                </a:lnTo>
                <a:lnTo>
                  <a:pt x="134515" y="872667"/>
                </a:lnTo>
                <a:lnTo>
                  <a:pt x="112181" y="867148"/>
                </a:lnTo>
                <a:lnTo>
                  <a:pt x="103987" y="860361"/>
                </a:lnTo>
                <a:lnTo>
                  <a:pt x="104114" y="456184"/>
                </a:lnTo>
                <a:lnTo>
                  <a:pt x="95922" y="449445"/>
                </a:lnTo>
                <a:lnTo>
                  <a:pt x="73593" y="443920"/>
                </a:lnTo>
                <a:lnTo>
                  <a:pt x="40495" y="440183"/>
                </a:lnTo>
                <a:lnTo>
                  <a:pt x="0" y="438810"/>
                </a:lnTo>
                <a:lnTo>
                  <a:pt x="40495" y="437454"/>
                </a:lnTo>
                <a:lnTo>
                  <a:pt x="73593" y="433757"/>
                </a:lnTo>
                <a:lnTo>
                  <a:pt x="95922" y="428271"/>
                </a:lnTo>
                <a:lnTo>
                  <a:pt x="104114" y="421551"/>
                </a:lnTo>
                <a:lnTo>
                  <a:pt x="104114" y="17373"/>
                </a:lnTo>
                <a:lnTo>
                  <a:pt x="112288" y="10587"/>
                </a:lnTo>
                <a:lnTo>
                  <a:pt x="134578" y="5067"/>
                </a:lnTo>
                <a:lnTo>
                  <a:pt x="167636" y="1357"/>
                </a:lnTo>
                <a:lnTo>
                  <a:pt x="20811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87699" y="3392671"/>
            <a:ext cx="606425" cy="262890"/>
          </a:xfrm>
          <a:custGeom>
            <a:avLst/>
            <a:gdLst/>
            <a:ahLst/>
            <a:cxnLst/>
            <a:rect l="l" t="t" r="r" b="b"/>
            <a:pathLst>
              <a:path w="606425" h="262889">
                <a:moveTo>
                  <a:pt x="606266" y="0"/>
                </a:moveTo>
                <a:lnTo>
                  <a:pt x="0" y="0"/>
                </a:lnTo>
                <a:lnTo>
                  <a:pt x="0" y="262413"/>
                </a:lnTo>
                <a:lnTo>
                  <a:pt x="606266" y="262413"/>
                </a:lnTo>
                <a:lnTo>
                  <a:pt x="6062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87698" y="3392671"/>
            <a:ext cx="606425" cy="241201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55880" rIns="0" bIns="0" rtlCol="0">
            <a:spAutoFit/>
          </a:bodyPr>
          <a:lstStyle/>
          <a:p>
            <a:pPr marL="105410">
              <a:lnSpc>
                <a:spcPct val="100000"/>
              </a:lnSpc>
              <a:spcBef>
                <a:spcPts val="440"/>
              </a:spcBef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Causas</a:t>
            </a:r>
            <a:endParaRPr sz="105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46871" y="5514925"/>
            <a:ext cx="1971429" cy="1922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Dimensión tecnológica- económica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7053346" y="4985240"/>
            <a:ext cx="2713355" cy="125162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100"/>
              </a:spcBef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industria armamentística alcanzó también un  elevadísimo nivel de desarrollo, que implicó el  diseño de nuevo y mejor armamento: armas  biológicas, lanzallamas, ametralladoras, granadas,  tanques de guerra, acorazados, submarinos,  aviones, etc.</a:t>
            </a:r>
          </a:p>
        </p:txBody>
      </p:sp>
      <p:sp>
        <p:nvSpPr>
          <p:cNvPr id="26" name="object 14">
            <a:extLst>
              <a:ext uri="{FF2B5EF4-FFF2-40B4-BE49-F238E27FC236}">
                <a16:creationId xmlns:a16="http://schemas.microsoft.com/office/drawing/2014/main" id="{0D7851D8-4E9D-1FCC-BF87-7157ABCBBF59}"/>
              </a:ext>
            </a:extLst>
          </p:cNvPr>
          <p:cNvSpPr txBox="1"/>
          <p:nvPr/>
        </p:nvSpPr>
        <p:spPr>
          <a:xfrm>
            <a:off x="6108700" y="381383"/>
            <a:ext cx="4310666" cy="413538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L="184150" marR="175895" indent="-171450">
              <a:lnSpc>
                <a:spcPct val="116700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Conflicto franco-alemán: desde la guerra franco-prusiana que tuvo  lugar en el siglo XIX, Alemania, bajo el liderazgo de Bismark, había  logrado anexionar Alsacia y Lorena. En el siglo XX Francia vuelve a  reclamar el dominio sobre la región.</a:t>
            </a:r>
          </a:p>
          <a:p>
            <a:pPr marL="184150" marR="448309" indent="-171450">
              <a:lnSpc>
                <a:spcPct val="116100"/>
              </a:lnSpc>
              <a:buFont typeface="Arial" panose="020B0604020202020204" pitchFamily="34" charset="0"/>
              <a:buChar char="•"/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Conflicto anglo-alemán: Alemania rivalizaba por el control del  mercado con Gran Bretaña, que lo dominaba.</a:t>
            </a:r>
          </a:p>
          <a:p>
            <a:pPr marL="184150" indent="-171450">
              <a:lnSpc>
                <a:spcPct val="100000"/>
              </a:lnSpc>
              <a:spcBef>
                <a:spcPts val="220"/>
              </a:spcBef>
              <a:buFont typeface="Arial" panose="020B0604020202020204" pitchFamily="34" charset="0"/>
              <a:buChar char="•"/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Conflicto austro-ruso: Rusia y el Imperio austrohúngaro se </a:t>
            </a:r>
            <a:r>
              <a:rPr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disputan</a:t>
            </a: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de los </a:t>
            </a:r>
            <a:r>
              <a:rPr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Balcanes</a:t>
            </a: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0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50" marR="28575" indent="-171450">
              <a:lnSpc>
                <a:spcPct val="1161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unión alemana en manos de Otto </a:t>
            </a:r>
            <a:r>
              <a:rPr lang="es-E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von</a:t>
            </a: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Bismarck (1871-1890), la  cual pretendía conformar una unidad germánica y sirvió para  contener a Francia temporalmente.</a:t>
            </a:r>
          </a:p>
          <a:p>
            <a:pPr marL="184150" marR="33655" indent="-171450">
              <a:lnSpc>
                <a:spcPct val="116199"/>
              </a:lnSpc>
              <a:spcBef>
                <a:spcPts val="20"/>
              </a:spcBef>
              <a:buFont typeface="Arial" panose="020B0604020202020204" pitchFamily="34" charset="0"/>
              <a:buChar char="•"/>
            </a:pP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Triple Alianza formada en 1882. En esta, inicialmente se  encontraban Alemania, el Imperio austrohúngaro e Italia. Sin  embargo, durante la guerra, Italia no brindará su apoyo a la Triple Alianza y se pondrá del lado de los Aliados.</a:t>
            </a:r>
          </a:p>
          <a:p>
            <a:pPr marL="184150" indent="-171450">
              <a:lnSpc>
                <a:spcPct val="100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Triple Entente, establecida en 1907 contra Alemania. Los países</a:t>
            </a:r>
          </a:p>
          <a:p>
            <a:pPr marL="184150" marR="177165" indent="-171450">
              <a:lnSpc>
                <a:spcPct val="116300"/>
              </a:lnSpc>
              <a:spcBef>
                <a:spcPts val="15"/>
              </a:spcBef>
              <a:buFont typeface="Arial" panose="020B0604020202020204" pitchFamily="34" charset="0"/>
              <a:buChar char="•"/>
            </a:pP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 la conformaron originalmente fueron Francia, Rusia y Gran Bretaña.</a:t>
            </a:r>
          </a:p>
          <a:p>
            <a:pPr marL="184150" marR="177165" indent="-171450">
              <a:lnSpc>
                <a:spcPct val="116300"/>
              </a:lnSpc>
              <a:spcBef>
                <a:spcPts val="15"/>
              </a:spcBef>
              <a:buFont typeface="Arial" panose="020B0604020202020204" pitchFamily="34" charset="0"/>
              <a:buChar char="•"/>
            </a:pPr>
            <a:r>
              <a:rPr lang="es-E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muerte de del archiduque Francisco Fernando, fue una causa para desencadenar la primera guerra mundial.</a:t>
            </a:r>
          </a:p>
        </p:txBody>
      </p:sp>
      <p:sp>
        <p:nvSpPr>
          <p:cNvPr id="27" name="Abrir llave 26">
            <a:extLst>
              <a:ext uri="{FF2B5EF4-FFF2-40B4-BE49-F238E27FC236}">
                <a16:creationId xmlns:a16="http://schemas.microsoft.com/office/drawing/2014/main" id="{840213A2-69C5-54DC-602E-AC386908E838}"/>
              </a:ext>
            </a:extLst>
          </p:cNvPr>
          <p:cNvSpPr/>
          <p:nvPr/>
        </p:nvSpPr>
        <p:spPr>
          <a:xfrm>
            <a:off x="5652264" y="182603"/>
            <a:ext cx="542773" cy="453294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64515" y="2243063"/>
            <a:ext cx="1068070" cy="41202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100"/>
              </a:lnSpc>
              <a:spcBef>
                <a:spcPts val="100"/>
              </a:spcBef>
            </a:pPr>
            <a:r>
              <a:rPr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Dimensión política-  social</a:t>
            </a:r>
          </a:p>
        </p:txBody>
      </p:sp>
      <p:sp>
        <p:nvSpPr>
          <p:cNvPr id="28" name="Abrir llave 27">
            <a:extLst>
              <a:ext uri="{FF2B5EF4-FFF2-40B4-BE49-F238E27FC236}">
                <a16:creationId xmlns:a16="http://schemas.microsoft.com/office/drawing/2014/main" id="{24E55D3B-B754-A17B-F423-37946663A786}"/>
              </a:ext>
            </a:extLst>
          </p:cNvPr>
          <p:cNvSpPr/>
          <p:nvPr/>
        </p:nvSpPr>
        <p:spPr>
          <a:xfrm>
            <a:off x="4411825" y="560997"/>
            <a:ext cx="396866" cy="590454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Abrir llave 28">
            <a:extLst>
              <a:ext uri="{FF2B5EF4-FFF2-40B4-BE49-F238E27FC236}">
                <a16:creationId xmlns:a16="http://schemas.microsoft.com/office/drawing/2014/main" id="{80746596-218E-6B08-3C6E-4B5E1D07C241}"/>
              </a:ext>
            </a:extLst>
          </p:cNvPr>
          <p:cNvSpPr/>
          <p:nvPr/>
        </p:nvSpPr>
        <p:spPr>
          <a:xfrm>
            <a:off x="6794500" y="4840490"/>
            <a:ext cx="258846" cy="154112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B62C851-A37F-9E68-F5EC-ED0915D84F7A}"/>
              </a:ext>
            </a:extLst>
          </p:cNvPr>
          <p:cNvSpPr txBox="1"/>
          <p:nvPr/>
        </p:nvSpPr>
        <p:spPr>
          <a:xfrm rot="16200000">
            <a:off x="-916879" y="3188360"/>
            <a:ext cx="3663818" cy="4086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PRIMERA GUERRA MUNDIAL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274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2023-11-05T21:34:20Z</dcterms:created>
  <dcterms:modified xsi:type="dcterms:W3CDTF">2023-11-05T21:34:51Z</dcterms:modified>
</cp:coreProperties>
</file>