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sldIdLst>
    <p:sldId id="256" r:id="rId2"/>
  </p:sldIdLst>
  <p:sldSz cx="9753600" cy="7315200"/>
  <p:notesSz cx="6858000" cy="9144000"/>
  <p:embeddedFontLst>
    <p:embeddedFont>
      <p:font typeface="Calibri" panose="020F0502020204030204" pitchFamily="34" charset="0"/>
      <p:regular r:id="rId3"/>
      <p:bold r:id="rId4"/>
      <p:italic r:id="rId5"/>
      <p:boldItalic r:id="rId6"/>
    </p:embeddedFont>
    <p:embeddedFont>
      <p:font typeface="Poppins" panose="00000500000000000000" pitchFamily="2" charset="0"/>
      <p:regular r:id="rId7"/>
    </p:embeddedFont>
    <p:embeddedFont>
      <p:font typeface="Poppins Bold" panose="00000800000000000000" charset="0"/>
      <p:regular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0" d="100"/>
          <a:sy n="100" d="100"/>
        </p:scale>
        <p:origin x="17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heme" Target="theme/theme1.xml"/><Relationship Id="rId5" Type="http://schemas.openxmlformats.org/officeDocument/2006/relationships/font" Target="fonts/font3.fntdata"/><Relationship Id="rId10"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29A0"/>
        </a:solidFill>
        <a:effectLst/>
      </p:bgPr>
    </p:bg>
    <p:spTree>
      <p:nvGrpSpPr>
        <p:cNvPr id="1" name=""/>
        <p:cNvGrpSpPr/>
        <p:nvPr/>
      </p:nvGrpSpPr>
      <p:grpSpPr>
        <a:xfrm>
          <a:off x="0" y="0"/>
          <a:ext cx="0" cy="0"/>
          <a:chOff x="0" y="0"/>
          <a:chExt cx="0" cy="0"/>
        </a:xfrm>
      </p:grpSpPr>
      <p:sp>
        <p:nvSpPr>
          <p:cNvPr id="2" name="Freeform 2"/>
          <p:cNvSpPr/>
          <p:nvPr/>
        </p:nvSpPr>
        <p:spPr>
          <a:xfrm rot="-1417968">
            <a:off x="2968943" y="864756"/>
            <a:ext cx="706481" cy="199581"/>
          </a:xfrm>
          <a:custGeom>
            <a:avLst/>
            <a:gdLst/>
            <a:ahLst/>
            <a:cxnLst/>
            <a:rect l="l" t="t" r="r" b="b"/>
            <a:pathLst>
              <a:path w="706481" h="199581">
                <a:moveTo>
                  <a:pt x="0" y="0"/>
                </a:moveTo>
                <a:lnTo>
                  <a:pt x="706481" y="0"/>
                </a:lnTo>
                <a:lnTo>
                  <a:pt x="706481" y="199581"/>
                </a:lnTo>
                <a:lnTo>
                  <a:pt x="0" y="1995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440114" y="877033"/>
            <a:ext cx="575132" cy="5680321"/>
          </a:xfrm>
          <a:custGeom>
            <a:avLst/>
            <a:gdLst/>
            <a:ahLst/>
            <a:cxnLst/>
            <a:rect l="l" t="t" r="r" b="b"/>
            <a:pathLst>
              <a:path w="575132" h="5680321">
                <a:moveTo>
                  <a:pt x="0" y="0"/>
                </a:moveTo>
                <a:lnTo>
                  <a:pt x="575132" y="0"/>
                </a:lnTo>
                <a:lnTo>
                  <a:pt x="575132" y="5680321"/>
                </a:lnTo>
                <a:lnTo>
                  <a:pt x="0" y="56803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756574" y="5699962"/>
            <a:ext cx="1317096" cy="1325791"/>
            <a:chOff x="0" y="0"/>
            <a:chExt cx="1756129" cy="1767722"/>
          </a:xfrm>
        </p:grpSpPr>
        <p:sp>
          <p:nvSpPr>
            <p:cNvPr id="5" name="Freeform 5"/>
            <p:cNvSpPr/>
            <p:nvPr/>
          </p:nvSpPr>
          <p:spPr>
            <a:xfrm rot="5630748">
              <a:off x="47615" y="59640"/>
              <a:ext cx="1660898" cy="1648441"/>
            </a:xfrm>
            <a:custGeom>
              <a:avLst/>
              <a:gdLst/>
              <a:ahLst/>
              <a:cxnLst/>
              <a:rect l="l" t="t" r="r" b="b"/>
              <a:pathLst>
                <a:path w="1660898" h="1648441">
                  <a:moveTo>
                    <a:pt x="0" y="0"/>
                  </a:moveTo>
                  <a:lnTo>
                    <a:pt x="1660898" y="0"/>
                  </a:lnTo>
                  <a:lnTo>
                    <a:pt x="1660898" y="1648442"/>
                  </a:lnTo>
                  <a:lnTo>
                    <a:pt x="0" y="16484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6" name="Group 6"/>
            <p:cNvGrpSpPr/>
            <p:nvPr/>
          </p:nvGrpSpPr>
          <p:grpSpPr>
            <a:xfrm>
              <a:off x="615525" y="148353"/>
              <a:ext cx="1021900" cy="102190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sp>
          <p:sp>
            <p:nvSpPr>
              <p:cNvPr id="8" name="TextBox 8"/>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grpSp>
      <p:sp>
        <p:nvSpPr>
          <p:cNvPr id="9" name="Freeform 9"/>
          <p:cNvSpPr/>
          <p:nvPr/>
        </p:nvSpPr>
        <p:spPr>
          <a:xfrm>
            <a:off x="2958564" y="1283648"/>
            <a:ext cx="232557" cy="227325"/>
          </a:xfrm>
          <a:custGeom>
            <a:avLst/>
            <a:gdLst/>
            <a:ahLst/>
            <a:cxnLst/>
            <a:rect l="l" t="t" r="r" b="b"/>
            <a:pathLst>
              <a:path w="232557" h="227325">
                <a:moveTo>
                  <a:pt x="0" y="0"/>
                </a:moveTo>
                <a:lnTo>
                  <a:pt x="232558" y="0"/>
                </a:lnTo>
                <a:lnTo>
                  <a:pt x="232558" y="227325"/>
                </a:lnTo>
                <a:lnTo>
                  <a:pt x="0" y="2273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2958564" y="2070955"/>
            <a:ext cx="232557" cy="227325"/>
          </a:xfrm>
          <a:custGeom>
            <a:avLst/>
            <a:gdLst/>
            <a:ahLst/>
            <a:cxnLst/>
            <a:rect l="l" t="t" r="r" b="b"/>
            <a:pathLst>
              <a:path w="232557" h="227325">
                <a:moveTo>
                  <a:pt x="0" y="0"/>
                </a:moveTo>
                <a:lnTo>
                  <a:pt x="232558" y="0"/>
                </a:lnTo>
                <a:lnTo>
                  <a:pt x="232558" y="227324"/>
                </a:lnTo>
                <a:lnTo>
                  <a:pt x="0" y="2273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2958564" y="2858261"/>
            <a:ext cx="232557" cy="227325"/>
          </a:xfrm>
          <a:custGeom>
            <a:avLst/>
            <a:gdLst/>
            <a:ahLst/>
            <a:cxnLst/>
            <a:rect l="l" t="t" r="r" b="b"/>
            <a:pathLst>
              <a:path w="232557" h="227325">
                <a:moveTo>
                  <a:pt x="0" y="0"/>
                </a:moveTo>
                <a:lnTo>
                  <a:pt x="232558" y="0"/>
                </a:lnTo>
                <a:lnTo>
                  <a:pt x="232558" y="227325"/>
                </a:lnTo>
                <a:lnTo>
                  <a:pt x="0" y="2273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2958564" y="3645567"/>
            <a:ext cx="232557" cy="227325"/>
          </a:xfrm>
          <a:custGeom>
            <a:avLst/>
            <a:gdLst/>
            <a:ahLst/>
            <a:cxnLst/>
            <a:rect l="l" t="t" r="r" b="b"/>
            <a:pathLst>
              <a:path w="232557" h="227325">
                <a:moveTo>
                  <a:pt x="0" y="0"/>
                </a:moveTo>
                <a:lnTo>
                  <a:pt x="232558" y="0"/>
                </a:lnTo>
                <a:lnTo>
                  <a:pt x="232558" y="227325"/>
                </a:lnTo>
                <a:lnTo>
                  <a:pt x="0" y="2273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2958564" y="4432873"/>
            <a:ext cx="232557" cy="227325"/>
          </a:xfrm>
          <a:custGeom>
            <a:avLst/>
            <a:gdLst/>
            <a:ahLst/>
            <a:cxnLst/>
            <a:rect l="l" t="t" r="r" b="b"/>
            <a:pathLst>
              <a:path w="232557" h="227325">
                <a:moveTo>
                  <a:pt x="0" y="0"/>
                </a:moveTo>
                <a:lnTo>
                  <a:pt x="232558" y="0"/>
                </a:lnTo>
                <a:lnTo>
                  <a:pt x="232558" y="227325"/>
                </a:lnTo>
                <a:lnTo>
                  <a:pt x="0" y="2273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2958564" y="5220179"/>
            <a:ext cx="232557" cy="227325"/>
          </a:xfrm>
          <a:custGeom>
            <a:avLst/>
            <a:gdLst/>
            <a:ahLst/>
            <a:cxnLst/>
            <a:rect l="l" t="t" r="r" b="b"/>
            <a:pathLst>
              <a:path w="232557" h="227325">
                <a:moveTo>
                  <a:pt x="0" y="0"/>
                </a:moveTo>
                <a:lnTo>
                  <a:pt x="232558" y="0"/>
                </a:lnTo>
                <a:lnTo>
                  <a:pt x="232558" y="227325"/>
                </a:lnTo>
                <a:lnTo>
                  <a:pt x="0" y="2273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a:off x="2958564" y="6007485"/>
            <a:ext cx="232557" cy="227325"/>
          </a:xfrm>
          <a:custGeom>
            <a:avLst/>
            <a:gdLst/>
            <a:ahLst/>
            <a:cxnLst/>
            <a:rect l="l" t="t" r="r" b="b"/>
            <a:pathLst>
              <a:path w="232557" h="227325">
                <a:moveTo>
                  <a:pt x="0" y="0"/>
                </a:moveTo>
                <a:lnTo>
                  <a:pt x="232558" y="0"/>
                </a:lnTo>
                <a:lnTo>
                  <a:pt x="232558" y="227325"/>
                </a:lnTo>
                <a:lnTo>
                  <a:pt x="0" y="2273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Freeform 16"/>
          <p:cNvSpPr/>
          <p:nvPr/>
        </p:nvSpPr>
        <p:spPr>
          <a:xfrm rot="-3684086">
            <a:off x="1765839" y="2004591"/>
            <a:ext cx="615663" cy="173925"/>
          </a:xfrm>
          <a:custGeom>
            <a:avLst/>
            <a:gdLst/>
            <a:ahLst/>
            <a:cxnLst/>
            <a:rect l="l" t="t" r="r" b="b"/>
            <a:pathLst>
              <a:path w="615663" h="173925">
                <a:moveTo>
                  <a:pt x="0" y="0"/>
                </a:moveTo>
                <a:lnTo>
                  <a:pt x="615663" y="0"/>
                </a:lnTo>
                <a:lnTo>
                  <a:pt x="615663" y="173925"/>
                </a:lnTo>
                <a:lnTo>
                  <a:pt x="0" y="1739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TextBox 17"/>
          <p:cNvSpPr txBox="1"/>
          <p:nvPr/>
        </p:nvSpPr>
        <p:spPr>
          <a:xfrm>
            <a:off x="3252447" y="2013466"/>
            <a:ext cx="2292799" cy="294677"/>
          </a:xfrm>
          <a:prstGeom prst="rect">
            <a:avLst/>
          </a:prstGeom>
        </p:spPr>
        <p:txBody>
          <a:bodyPr lIns="0" tIns="0" rIns="0" bIns="0" rtlCol="0" anchor="t">
            <a:spAutoFit/>
          </a:bodyPr>
          <a:lstStyle/>
          <a:p>
            <a:pPr marL="0" lvl="0" indent="0">
              <a:lnSpc>
                <a:spcPts val="2317"/>
              </a:lnSpc>
              <a:spcBef>
                <a:spcPct val="0"/>
              </a:spcBef>
            </a:pPr>
            <a:r>
              <a:rPr lang="en-US" sz="1655" spc="-49">
                <a:solidFill>
                  <a:srgbClr val="FFFFFF"/>
                </a:solidFill>
                <a:latin typeface="Poppins Bold"/>
              </a:rPr>
              <a:t>Define propósito</a:t>
            </a:r>
          </a:p>
        </p:txBody>
      </p:sp>
      <p:sp>
        <p:nvSpPr>
          <p:cNvPr id="18" name="TextBox 18"/>
          <p:cNvSpPr txBox="1"/>
          <p:nvPr/>
        </p:nvSpPr>
        <p:spPr>
          <a:xfrm>
            <a:off x="3252447" y="3588078"/>
            <a:ext cx="2292799" cy="294677"/>
          </a:xfrm>
          <a:prstGeom prst="rect">
            <a:avLst/>
          </a:prstGeom>
        </p:spPr>
        <p:txBody>
          <a:bodyPr lIns="0" tIns="0" rIns="0" bIns="0" rtlCol="0" anchor="t">
            <a:spAutoFit/>
          </a:bodyPr>
          <a:lstStyle/>
          <a:p>
            <a:pPr marL="0" lvl="0" indent="0">
              <a:lnSpc>
                <a:spcPts val="2317"/>
              </a:lnSpc>
              <a:spcBef>
                <a:spcPct val="0"/>
              </a:spcBef>
            </a:pPr>
            <a:r>
              <a:rPr lang="en-US" sz="1655" spc="-49">
                <a:solidFill>
                  <a:srgbClr val="FFFFFF"/>
                </a:solidFill>
                <a:latin typeface="Poppins Bold"/>
              </a:rPr>
              <a:t>Describe el caso</a:t>
            </a:r>
          </a:p>
        </p:txBody>
      </p:sp>
      <p:sp>
        <p:nvSpPr>
          <p:cNvPr id="19" name="TextBox 19"/>
          <p:cNvSpPr txBox="1"/>
          <p:nvPr/>
        </p:nvSpPr>
        <p:spPr>
          <a:xfrm>
            <a:off x="3252447" y="5162691"/>
            <a:ext cx="2292799" cy="294677"/>
          </a:xfrm>
          <a:prstGeom prst="rect">
            <a:avLst/>
          </a:prstGeom>
        </p:spPr>
        <p:txBody>
          <a:bodyPr lIns="0" tIns="0" rIns="0" bIns="0" rtlCol="0" anchor="t">
            <a:spAutoFit/>
          </a:bodyPr>
          <a:lstStyle/>
          <a:p>
            <a:pPr marL="0" lvl="0" indent="0">
              <a:lnSpc>
                <a:spcPts val="2317"/>
              </a:lnSpc>
              <a:spcBef>
                <a:spcPct val="0"/>
              </a:spcBef>
            </a:pPr>
            <a:r>
              <a:rPr lang="en-US" sz="1655" spc="-49">
                <a:solidFill>
                  <a:srgbClr val="FFFFFF"/>
                </a:solidFill>
                <a:latin typeface="Poppins Bold"/>
              </a:rPr>
              <a:t>Aplica teoría</a:t>
            </a:r>
          </a:p>
        </p:txBody>
      </p:sp>
      <p:sp>
        <p:nvSpPr>
          <p:cNvPr id="20" name="TextBox 20"/>
          <p:cNvSpPr txBox="1"/>
          <p:nvPr/>
        </p:nvSpPr>
        <p:spPr>
          <a:xfrm>
            <a:off x="3252447" y="5949997"/>
            <a:ext cx="2292799" cy="294677"/>
          </a:xfrm>
          <a:prstGeom prst="rect">
            <a:avLst/>
          </a:prstGeom>
        </p:spPr>
        <p:txBody>
          <a:bodyPr lIns="0" tIns="0" rIns="0" bIns="0" rtlCol="0" anchor="t">
            <a:spAutoFit/>
          </a:bodyPr>
          <a:lstStyle/>
          <a:p>
            <a:pPr marL="0" lvl="0" indent="0">
              <a:lnSpc>
                <a:spcPts val="2317"/>
              </a:lnSpc>
              <a:spcBef>
                <a:spcPct val="0"/>
              </a:spcBef>
            </a:pPr>
            <a:r>
              <a:rPr lang="en-US" sz="1655" spc="-49">
                <a:solidFill>
                  <a:srgbClr val="FFFFFF"/>
                </a:solidFill>
                <a:latin typeface="Poppins Bold"/>
              </a:rPr>
              <a:t>Análiza y presenta</a:t>
            </a:r>
          </a:p>
        </p:txBody>
      </p:sp>
      <p:sp>
        <p:nvSpPr>
          <p:cNvPr id="21" name="Freeform 21"/>
          <p:cNvSpPr/>
          <p:nvPr/>
        </p:nvSpPr>
        <p:spPr>
          <a:xfrm rot="-3989992">
            <a:off x="4892404" y="1000031"/>
            <a:ext cx="706481" cy="199581"/>
          </a:xfrm>
          <a:custGeom>
            <a:avLst/>
            <a:gdLst/>
            <a:ahLst/>
            <a:cxnLst/>
            <a:rect l="l" t="t" r="r" b="b"/>
            <a:pathLst>
              <a:path w="706481" h="199581">
                <a:moveTo>
                  <a:pt x="0" y="0"/>
                </a:moveTo>
                <a:lnTo>
                  <a:pt x="706481" y="0"/>
                </a:lnTo>
                <a:lnTo>
                  <a:pt x="706481" y="199581"/>
                </a:lnTo>
                <a:lnTo>
                  <a:pt x="0" y="1995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TextBox 22"/>
          <p:cNvSpPr txBox="1"/>
          <p:nvPr/>
        </p:nvSpPr>
        <p:spPr>
          <a:xfrm rot="-5400000">
            <a:off x="-836360" y="3170462"/>
            <a:ext cx="3593194" cy="506239"/>
          </a:xfrm>
          <a:prstGeom prst="rect">
            <a:avLst/>
          </a:prstGeom>
        </p:spPr>
        <p:txBody>
          <a:bodyPr lIns="0" tIns="0" rIns="0" bIns="0" rtlCol="0" anchor="t">
            <a:spAutoFit/>
          </a:bodyPr>
          <a:lstStyle/>
          <a:p>
            <a:pPr algn="ctr">
              <a:lnSpc>
                <a:spcPts val="3862"/>
              </a:lnSpc>
            </a:pPr>
            <a:r>
              <a:rPr lang="en-US" sz="2759" spc="-82">
                <a:solidFill>
                  <a:srgbClr val="FFFFFF"/>
                </a:solidFill>
                <a:latin typeface="Poppins"/>
              </a:rPr>
              <a:t>Cómo hacer un</a:t>
            </a:r>
          </a:p>
        </p:txBody>
      </p:sp>
      <p:sp>
        <p:nvSpPr>
          <p:cNvPr id="23" name="TextBox 23"/>
          <p:cNvSpPr txBox="1"/>
          <p:nvPr/>
        </p:nvSpPr>
        <p:spPr>
          <a:xfrm>
            <a:off x="5371980" y="1095064"/>
            <a:ext cx="3156545" cy="708406"/>
          </a:xfrm>
          <a:prstGeom prst="rect">
            <a:avLst/>
          </a:prstGeom>
        </p:spPr>
        <p:txBody>
          <a:bodyPr lIns="0" tIns="0" rIns="0" bIns="0" rtlCol="0" anchor="t">
            <a:spAutoFit/>
          </a:bodyPr>
          <a:lstStyle/>
          <a:p>
            <a:pPr algn="ctr">
              <a:lnSpc>
                <a:spcPts val="1158"/>
              </a:lnSpc>
            </a:pPr>
            <a:r>
              <a:rPr lang="en-US" sz="827">
                <a:solidFill>
                  <a:srgbClr val="FFFFFF"/>
                </a:solidFill>
                <a:latin typeface="Poppins"/>
              </a:rPr>
              <a:t>Elige un caso concreto del cual quieres realizar el análisis. Recuerda que éste puede ser un acontecimiento, evento, un personaje, o un momento particular de importancia. Toma en cuenta la relevancia del tema a nivel local, regional e incluso global. </a:t>
            </a:r>
          </a:p>
        </p:txBody>
      </p:sp>
      <p:sp>
        <p:nvSpPr>
          <p:cNvPr id="24" name="TextBox 24"/>
          <p:cNvSpPr txBox="1"/>
          <p:nvPr/>
        </p:nvSpPr>
        <p:spPr>
          <a:xfrm>
            <a:off x="3252447" y="1226160"/>
            <a:ext cx="1794530" cy="294677"/>
          </a:xfrm>
          <a:prstGeom prst="rect">
            <a:avLst/>
          </a:prstGeom>
        </p:spPr>
        <p:txBody>
          <a:bodyPr lIns="0" tIns="0" rIns="0" bIns="0" rtlCol="0" anchor="t">
            <a:spAutoFit/>
          </a:bodyPr>
          <a:lstStyle/>
          <a:p>
            <a:pPr marL="0" lvl="0" indent="0">
              <a:lnSpc>
                <a:spcPts val="2317"/>
              </a:lnSpc>
              <a:spcBef>
                <a:spcPct val="0"/>
              </a:spcBef>
            </a:pPr>
            <a:r>
              <a:rPr lang="en-US" sz="1655" spc="-49">
                <a:solidFill>
                  <a:srgbClr val="FFFFFF"/>
                </a:solidFill>
                <a:latin typeface="Poppins Bold"/>
              </a:rPr>
              <a:t>Selecciona caso</a:t>
            </a:r>
          </a:p>
        </p:txBody>
      </p:sp>
      <p:sp>
        <p:nvSpPr>
          <p:cNvPr id="25" name="Freeform 25"/>
          <p:cNvSpPr/>
          <p:nvPr/>
        </p:nvSpPr>
        <p:spPr>
          <a:xfrm>
            <a:off x="4988463" y="1288301"/>
            <a:ext cx="326367" cy="232536"/>
          </a:xfrm>
          <a:custGeom>
            <a:avLst/>
            <a:gdLst/>
            <a:ahLst/>
            <a:cxnLst/>
            <a:rect l="l" t="t" r="r" b="b"/>
            <a:pathLst>
              <a:path w="326367" h="232536">
                <a:moveTo>
                  <a:pt x="0" y="0"/>
                </a:moveTo>
                <a:lnTo>
                  <a:pt x="326367" y="0"/>
                </a:lnTo>
                <a:lnTo>
                  <a:pt x="326367" y="232536"/>
                </a:lnTo>
                <a:lnTo>
                  <a:pt x="0" y="23253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6" name="Freeform 26"/>
          <p:cNvSpPr/>
          <p:nvPr/>
        </p:nvSpPr>
        <p:spPr>
          <a:xfrm>
            <a:off x="5046976" y="2072936"/>
            <a:ext cx="326367" cy="232536"/>
          </a:xfrm>
          <a:custGeom>
            <a:avLst/>
            <a:gdLst/>
            <a:ahLst/>
            <a:cxnLst/>
            <a:rect l="l" t="t" r="r" b="b"/>
            <a:pathLst>
              <a:path w="326367" h="232536">
                <a:moveTo>
                  <a:pt x="0" y="0"/>
                </a:moveTo>
                <a:lnTo>
                  <a:pt x="326367" y="0"/>
                </a:lnTo>
                <a:lnTo>
                  <a:pt x="326367" y="232536"/>
                </a:lnTo>
                <a:lnTo>
                  <a:pt x="0" y="23253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7" name="Freeform 27"/>
          <p:cNvSpPr/>
          <p:nvPr/>
        </p:nvSpPr>
        <p:spPr>
          <a:xfrm>
            <a:off x="5545246" y="2853049"/>
            <a:ext cx="326367" cy="232536"/>
          </a:xfrm>
          <a:custGeom>
            <a:avLst/>
            <a:gdLst/>
            <a:ahLst/>
            <a:cxnLst/>
            <a:rect l="l" t="t" r="r" b="b"/>
            <a:pathLst>
              <a:path w="326367" h="232536">
                <a:moveTo>
                  <a:pt x="0" y="0"/>
                </a:moveTo>
                <a:lnTo>
                  <a:pt x="326367" y="0"/>
                </a:lnTo>
                <a:lnTo>
                  <a:pt x="326367" y="232537"/>
                </a:lnTo>
                <a:lnTo>
                  <a:pt x="0" y="23253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8" name="Freeform 28"/>
          <p:cNvSpPr/>
          <p:nvPr/>
        </p:nvSpPr>
        <p:spPr>
          <a:xfrm>
            <a:off x="5057224" y="3650219"/>
            <a:ext cx="326367" cy="232536"/>
          </a:xfrm>
          <a:custGeom>
            <a:avLst/>
            <a:gdLst/>
            <a:ahLst/>
            <a:cxnLst/>
            <a:rect l="l" t="t" r="r" b="b"/>
            <a:pathLst>
              <a:path w="326367" h="232536">
                <a:moveTo>
                  <a:pt x="0" y="0"/>
                </a:moveTo>
                <a:lnTo>
                  <a:pt x="326366" y="0"/>
                </a:lnTo>
                <a:lnTo>
                  <a:pt x="326366" y="232536"/>
                </a:lnTo>
                <a:lnTo>
                  <a:pt x="0" y="23253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9" name="Freeform 29"/>
          <p:cNvSpPr/>
          <p:nvPr/>
        </p:nvSpPr>
        <p:spPr>
          <a:xfrm>
            <a:off x="5641197" y="4423009"/>
            <a:ext cx="326367" cy="232536"/>
          </a:xfrm>
          <a:custGeom>
            <a:avLst/>
            <a:gdLst/>
            <a:ahLst/>
            <a:cxnLst/>
            <a:rect l="l" t="t" r="r" b="b"/>
            <a:pathLst>
              <a:path w="326367" h="232536">
                <a:moveTo>
                  <a:pt x="0" y="0"/>
                </a:moveTo>
                <a:lnTo>
                  <a:pt x="326367" y="0"/>
                </a:lnTo>
                <a:lnTo>
                  <a:pt x="326367" y="232537"/>
                </a:lnTo>
                <a:lnTo>
                  <a:pt x="0" y="23253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0" name="Freeform 30"/>
          <p:cNvSpPr/>
          <p:nvPr/>
        </p:nvSpPr>
        <p:spPr>
          <a:xfrm>
            <a:off x="4774560" y="5224831"/>
            <a:ext cx="326367" cy="232536"/>
          </a:xfrm>
          <a:custGeom>
            <a:avLst/>
            <a:gdLst/>
            <a:ahLst/>
            <a:cxnLst/>
            <a:rect l="l" t="t" r="r" b="b"/>
            <a:pathLst>
              <a:path w="326367" h="232536">
                <a:moveTo>
                  <a:pt x="0" y="0"/>
                </a:moveTo>
                <a:lnTo>
                  <a:pt x="326367" y="0"/>
                </a:lnTo>
                <a:lnTo>
                  <a:pt x="326367" y="232537"/>
                </a:lnTo>
                <a:lnTo>
                  <a:pt x="0" y="23253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1" name="Freeform 31"/>
          <p:cNvSpPr/>
          <p:nvPr/>
        </p:nvSpPr>
        <p:spPr>
          <a:xfrm>
            <a:off x="5314830" y="6012137"/>
            <a:ext cx="326367" cy="232536"/>
          </a:xfrm>
          <a:custGeom>
            <a:avLst/>
            <a:gdLst/>
            <a:ahLst/>
            <a:cxnLst/>
            <a:rect l="l" t="t" r="r" b="b"/>
            <a:pathLst>
              <a:path w="326367" h="232536">
                <a:moveTo>
                  <a:pt x="0" y="0"/>
                </a:moveTo>
                <a:lnTo>
                  <a:pt x="326367" y="0"/>
                </a:lnTo>
                <a:lnTo>
                  <a:pt x="326367" y="232537"/>
                </a:lnTo>
                <a:lnTo>
                  <a:pt x="0" y="23253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2" name="Freeform 32"/>
          <p:cNvSpPr/>
          <p:nvPr/>
        </p:nvSpPr>
        <p:spPr>
          <a:xfrm rot="-3989992">
            <a:off x="8348551" y="1023849"/>
            <a:ext cx="706481" cy="199581"/>
          </a:xfrm>
          <a:custGeom>
            <a:avLst/>
            <a:gdLst/>
            <a:ahLst/>
            <a:cxnLst/>
            <a:rect l="l" t="t" r="r" b="b"/>
            <a:pathLst>
              <a:path w="706481" h="199581">
                <a:moveTo>
                  <a:pt x="0" y="0"/>
                </a:moveTo>
                <a:lnTo>
                  <a:pt x="706481" y="0"/>
                </a:lnTo>
                <a:lnTo>
                  <a:pt x="706481" y="199581"/>
                </a:lnTo>
                <a:lnTo>
                  <a:pt x="0" y="1995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3" name="Freeform 33"/>
          <p:cNvSpPr/>
          <p:nvPr/>
        </p:nvSpPr>
        <p:spPr>
          <a:xfrm rot="5717543">
            <a:off x="378280" y="4684158"/>
            <a:ext cx="706481" cy="199581"/>
          </a:xfrm>
          <a:custGeom>
            <a:avLst/>
            <a:gdLst/>
            <a:ahLst/>
            <a:cxnLst/>
            <a:rect l="l" t="t" r="r" b="b"/>
            <a:pathLst>
              <a:path w="706481" h="199581">
                <a:moveTo>
                  <a:pt x="0" y="0"/>
                </a:moveTo>
                <a:lnTo>
                  <a:pt x="706480" y="0"/>
                </a:lnTo>
                <a:lnTo>
                  <a:pt x="706480" y="199581"/>
                </a:lnTo>
                <a:lnTo>
                  <a:pt x="0" y="1995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4" name="Freeform 34"/>
          <p:cNvSpPr/>
          <p:nvPr/>
        </p:nvSpPr>
        <p:spPr>
          <a:xfrm rot="1666909">
            <a:off x="1774305" y="6736825"/>
            <a:ext cx="706481" cy="199581"/>
          </a:xfrm>
          <a:custGeom>
            <a:avLst/>
            <a:gdLst/>
            <a:ahLst/>
            <a:cxnLst/>
            <a:rect l="l" t="t" r="r" b="b"/>
            <a:pathLst>
              <a:path w="706481" h="199581">
                <a:moveTo>
                  <a:pt x="0" y="0"/>
                </a:moveTo>
                <a:lnTo>
                  <a:pt x="706481" y="0"/>
                </a:lnTo>
                <a:lnTo>
                  <a:pt x="706481" y="199580"/>
                </a:lnTo>
                <a:lnTo>
                  <a:pt x="0" y="1995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5" name="Freeform 35"/>
          <p:cNvSpPr/>
          <p:nvPr/>
        </p:nvSpPr>
        <p:spPr>
          <a:xfrm>
            <a:off x="1067067" y="237775"/>
            <a:ext cx="914256" cy="988385"/>
          </a:xfrm>
          <a:custGeom>
            <a:avLst/>
            <a:gdLst/>
            <a:ahLst/>
            <a:cxnLst/>
            <a:rect l="l" t="t" r="r" b="b"/>
            <a:pathLst>
              <a:path w="914256" h="988385">
                <a:moveTo>
                  <a:pt x="0" y="0"/>
                </a:moveTo>
                <a:lnTo>
                  <a:pt x="914256" y="0"/>
                </a:lnTo>
                <a:lnTo>
                  <a:pt x="914256" y="988385"/>
                </a:lnTo>
                <a:lnTo>
                  <a:pt x="0" y="98838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6" name="TextBox 36"/>
          <p:cNvSpPr txBox="1"/>
          <p:nvPr/>
        </p:nvSpPr>
        <p:spPr>
          <a:xfrm>
            <a:off x="3252447" y="2800772"/>
            <a:ext cx="2292799" cy="294677"/>
          </a:xfrm>
          <a:prstGeom prst="rect">
            <a:avLst/>
          </a:prstGeom>
        </p:spPr>
        <p:txBody>
          <a:bodyPr lIns="0" tIns="0" rIns="0" bIns="0" rtlCol="0" anchor="t">
            <a:spAutoFit/>
          </a:bodyPr>
          <a:lstStyle/>
          <a:p>
            <a:pPr marL="0" lvl="0" indent="0">
              <a:lnSpc>
                <a:spcPts val="2317"/>
              </a:lnSpc>
              <a:spcBef>
                <a:spcPct val="0"/>
              </a:spcBef>
            </a:pPr>
            <a:r>
              <a:rPr lang="en-US" sz="1655" spc="-49">
                <a:solidFill>
                  <a:srgbClr val="FFFFFF"/>
                </a:solidFill>
                <a:latin typeface="Poppins Bold"/>
              </a:rPr>
              <a:t>Recopila información</a:t>
            </a:r>
          </a:p>
        </p:txBody>
      </p:sp>
      <p:sp>
        <p:nvSpPr>
          <p:cNvPr id="37" name="TextBox 37"/>
          <p:cNvSpPr txBox="1"/>
          <p:nvPr/>
        </p:nvSpPr>
        <p:spPr>
          <a:xfrm>
            <a:off x="3252447" y="4375384"/>
            <a:ext cx="2292799" cy="294677"/>
          </a:xfrm>
          <a:prstGeom prst="rect">
            <a:avLst/>
          </a:prstGeom>
        </p:spPr>
        <p:txBody>
          <a:bodyPr lIns="0" tIns="0" rIns="0" bIns="0" rtlCol="0" anchor="t">
            <a:spAutoFit/>
          </a:bodyPr>
          <a:lstStyle/>
          <a:p>
            <a:pPr marL="0" lvl="0" indent="0">
              <a:lnSpc>
                <a:spcPts val="2317"/>
              </a:lnSpc>
              <a:spcBef>
                <a:spcPct val="0"/>
              </a:spcBef>
            </a:pPr>
            <a:r>
              <a:rPr lang="en-US" sz="1655" spc="-49">
                <a:solidFill>
                  <a:srgbClr val="FFFFFF"/>
                </a:solidFill>
                <a:latin typeface="Poppins Bold"/>
              </a:rPr>
              <a:t>Identifica el problema</a:t>
            </a:r>
          </a:p>
        </p:txBody>
      </p:sp>
      <p:sp>
        <p:nvSpPr>
          <p:cNvPr id="38" name="TextBox 38"/>
          <p:cNvSpPr txBox="1"/>
          <p:nvPr/>
        </p:nvSpPr>
        <p:spPr>
          <a:xfrm>
            <a:off x="5478013" y="1855267"/>
            <a:ext cx="3156545" cy="708406"/>
          </a:xfrm>
          <a:prstGeom prst="rect">
            <a:avLst/>
          </a:prstGeom>
        </p:spPr>
        <p:txBody>
          <a:bodyPr lIns="0" tIns="0" rIns="0" bIns="0" rtlCol="0" anchor="t">
            <a:spAutoFit/>
          </a:bodyPr>
          <a:lstStyle/>
          <a:p>
            <a:pPr algn="ctr">
              <a:lnSpc>
                <a:spcPts val="1158"/>
              </a:lnSpc>
            </a:pPr>
            <a:r>
              <a:rPr lang="en-US" sz="827">
                <a:solidFill>
                  <a:srgbClr val="FFFFFF"/>
                </a:solidFill>
                <a:latin typeface="Poppins"/>
              </a:rPr>
              <a:t>Define cuáles son los objetivos que perseguirás en el análisis de caso. Identifica los cuestionamientos que responderás, así como el contexto particular de tu cao. Esto es importante para evitar distracciones y mantener una coherencia y enfoque en el desarrollo de tu análisis. </a:t>
            </a:r>
          </a:p>
        </p:txBody>
      </p:sp>
      <p:sp>
        <p:nvSpPr>
          <p:cNvPr id="39" name="TextBox 39"/>
          <p:cNvSpPr txBox="1"/>
          <p:nvPr/>
        </p:nvSpPr>
        <p:spPr>
          <a:xfrm>
            <a:off x="5928763" y="2731711"/>
            <a:ext cx="3156545" cy="568235"/>
          </a:xfrm>
          <a:prstGeom prst="rect">
            <a:avLst/>
          </a:prstGeom>
        </p:spPr>
        <p:txBody>
          <a:bodyPr lIns="0" tIns="0" rIns="0" bIns="0" rtlCol="0" anchor="t">
            <a:spAutoFit/>
          </a:bodyPr>
          <a:lstStyle/>
          <a:p>
            <a:pPr algn="ctr">
              <a:lnSpc>
                <a:spcPts val="1158"/>
              </a:lnSpc>
            </a:pPr>
            <a:r>
              <a:rPr lang="en-US" sz="827">
                <a:solidFill>
                  <a:srgbClr val="FFFFFF"/>
                </a:solidFill>
                <a:latin typeface="Poppins"/>
              </a:rPr>
              <a:t>Consulta información de relevancia, a través de diversas fuentes sobre el caso que analices. Es importante que cuentes con una diversidad de datos provenientes de noticias, informes, encuestas, registros oficiales, etc. </a:t>
            </a:r>
          </a:p>
        </p:txBody>
      </p:sp>
      <p:sp>
        <p:nvSpPr>
          <p:cNvPr id="40" name="TextBox 40"/>
          <p:cNvSpPr txBox="1"/>
          <p:nvPr/>
        </p:nvSpPr>
        <p:spPr>
          <a:xfrm>
            <a:off x="5478013" y="3471396"/>
            <a:ext cx="3156545" cy="708406"/>
          </a:xfrm>
          <a:prstGeom prst="rect">
            <a:avLst/>
          </a:prstGeom>
        </p:spPr>
        <p:txBody>
          <a:bodyPr lIns="0" tIns="0" rIns="0" bIns="0" rtlCol="0" anchor="t">
            <a:spAutoFit/>
          </a:bodyPr>
          <a:lstStyle/>
          <a:p>
            <a:pPr algn="ctr">
              <a:lnSpc>
                <a:spcPts val="1158"/>
              </a:lnSpc>
            </a:pPr>
            <a:r>
              <a:rPr lang="en-US" sz="827">
                <a:solidFill>
                  <a:srgbClr val="FFFFFF"/>
                </a:solidFill>
                <a:latin typeface="Poppins"/>
              </a:rPr>
              <a:t>Con tus propias palabras describe el caso de manera clara, estructurada, y entendible. Toma en cuenta información relevante como el momento en el que ocurrió el caso, el lugar, la fecha, los actores que intervinieron, así como el contexto que lo rodea. </a:t>
            </a:r>
          </a:p>
        </p:txBody>
      </p:sp>
      <p:sp>
        <p:nvSpPr>
          <p:cNvPr id="41" name="TextBox 41"/>
          <p:cNvSpPr txBox="1"/>
          <p:nvPr/>
        </p:nvSpPr>
        <p:spPr>
          <a:xfrm>
            <a:off x="6024714" y="4301561"/>
            <a:ext cx="3156545" cy="568235"/>
          </a:xfrm>
          <a:prstGeom prst="rect">
            <a:avLst/>
          </a:prstGeom>
        </p:spPr>
        <p:txBody>
          <a:bodyPr lIns="0" tIns="0" rIns="0" bIns="0" rtlCol="0" anchor="t">
            <a:spAutoFit/>
          </a:bodyPr>
          <a:lstStyle/>
          <a:p>
            <a:pPr algn="ctr">
              <a:lnSpc>
                <a:spcPts val="1158"/>
              </a:lnSpc>
            </a:pPr>
            <a:r>
              <a:rPr lang="en-US" sz="827">
                <a:solidFill>
                  <a:srgbClr val="FFFFFF"/>
                </a:solidFill>
                <a:latin typeface="Poppins"/>
              </a:rPr>
              <a:t>La identificación de los problemas clave será la base de tu análisis. Mide la relevancia de aspectos particulares para tu objeto de investigación, y define cuáles serán los problemas específicos que buscas resolver con tu análisis. </a:t>
            </a:r>
          </a:p>
        </p:txBody>
      </p:sp>
      <p:sp>
        <p:nvSpPr>
          <p:cNvPr id="42" name="TextBox 42"/>
          <p:cNvSpPr txBox="1"/>
          <p:nvPr/>
        </p:nvSpPr>
        <p:spPr>
          <a:xfrm>
            <a:off x="5151646" y="4972609"/>
            <a:ext cx="3156545" cy="708406"/>
          </a:xfrm>
          <a:prstGeom prst="rect">
            <a:avLst/>
          </a:prstGeom>
        </p:spPr>
        <p:txBody>
          <a:bodyPr lIns="0" tIns="0" rIns="0" bIns="0" rtlCol="0" anchor="t">
            <a:spAutoFit/>
          </a:bodyPr>
          <a:lstStyle/>
          <a:p>
            <a:pPr algn="ctr">
              <a:lnSpc>
                <a:spcPts val="1158"/>
              </a:lnSpc>
            </a:pPr>
            <a:r>
              <a:rPr lang="en-US" sz="827">
                <a:solidFill>
                  <a:srgbClr val="FFFFFF"/>
                </a:solidFill>
                <a:latin typeface="Poppins"/>
              </a:rPr>
              <a:t>La aplicación de teorías ayudarán en el proceso de interpretación y comprensión del caso que analices, pues brindan un acercamiento desde una estructura teórica, y por tanto dan rigurosidad académica al estudio que realices. </a:t>
            </a:r>
          </a:p>
        </p:txBody>
      </p:sp>
      <p:sp>
        <p:nvSpPr>
          <p:cNvPr id="43" name="TextBox 43"/>
          <p:cNvSpPr txBox="1"/>
          <p:nvPr/>
        </p:nvSpPr>
        <p:spPr>
          <a:xfrm>
            <a:off x="5708430" y="5785790"/>
            <a:ext cx="3156545" cy="708406"/>
          </a:xfrm>
          <a:prstGeom prst="rect">
            <a:avLst/>
          </a:prstGeom>
        </p:spPr>
        <p:txBody>
          <a:bodyPr lIns="0" tIns="0" rIns="0" bIns="0" rtlCol="0" anchor="t">
            <a:spAutoFit/>
          </a:bodyPr>
          <a:lstStyle/>
          <a:p>
            <a:pPr algn="ctr">
              <a:lnSpc>
                <a:spcPts val="1158"/>
              </a:lnSpc>
            </a:pPr>
            <a:r>
              <a:rPr lang="en-US" sz="827">
                <a:solidFill>
                  <a:srgbClr val="FFFFFF"/>
                </a:solidFill>
                <a:latin typeface="Poppins"/>
              </a:rPr>
              <a:t>Para llevar a cabo el análisis utiliza un método de análisis que puede ser cuantitativo, cualitativo o mixto, de acuerdo a la naturaleza de tu caso. Identifica los hallazgos, y estructura una presentación que incluya una introducción, desarrollo y conclusión del caso. </a:t>
            </a:r>
          </a:p>
        </p:txBody>
      </p:sp>
      <p:sp>
        <p:nvSpPr>
          <p:cNvPr id="44" name="TextBox 44"/>
          <p:cNvSpPr txBox="1"/>
          <p:nvPr/>
        </p:nvSpPr>
        <p:spPr>
          <a:xfrm>
            <a:off x="423201" y="1297952"/>
            <a:ext cx="2201989" cy="417195"/>
          </a:xfrm>
          <a:prstGeom prst="rect">
            <a:avLst/>
          </a:prstGeom>
        </p:spPr>
        <p:txBody>
          <a:bodyPr lIns="0" tIns="0" rIns="0" bIns="0" rtlCol="0" anchor="t">
            <a:spAutoFit/>
          </a:bodyPr>
          <a:lstStyle/>
          <a:p>
            <a:pPr algn="ctr">
              <a:lnSpc>
                <a:spcPts val="1679"/>
              </a:lnSpc>
              <a:spcBef>
                <a:spcPct val="0"/>
              </a:spcBef>
            </a:pPr>
            <a:r>
              <a:rPr lang="en-US" sz="1200" spc="-36">
                <a:solidFill>
                  <a:srgbClr val="FFFFFF"/>
                </a:solidFill>
                <a:latin typeface="Poppins Bold"/>
              </a:rPr>
              <a:t>TÍTULO IMPACTANTE: LA PUERTA DE ENTRADA</a:t>
            </a:r>
          </a:p>
        </p:txBody>
      </p:sp>
      <p:sp>
        <p:nvSpPr>
          <p:cNvPr id="45" name="TextBox 45"/>
          <p:cNvSpPr txBox="1"/>
          <p:nvPr/>
        </p:nvSpPr>
        <p:spPr>
          <a:xfrm>
            <a:off x="2486580" y="256825"/>
            <a:ext cx="1960823" cy="417195"/>
          </a:xfrm>
          <a:prstGeom prst="rect">
            <a:avLst/>
          </a:prstGeom>
        </p:spPr>
        <p:txBody>
          <a:bodyPr lIns="0" tIns="0" rIns="0" bIns="0" rtlCol="0" anchor="t">
            <a:spAutoFit/>
          </a:bodyPr>
          <a:lstStyle/>
          <a:p>
            <a:pPr algn="ctr">
              <a:lnSpc>
                <a:spcPts val="1679"/>
              </a:lnSpc>
              <a:spcBef>
                <a:spcPct val="0"/>
              </a:spcBef>
            </a:pPr>
            <a:r>
              <a:rPr lang="en-US" sz="1200" spc="-36">
                <a:solidFill>
                  <a:srgbClr val="FFFFFF"/>
                </a:solidFill>
                <a:latin typeface="Poppins Bold"/>
              </a:rPr>
              <a:t>CAJAS O NODOS: LA ESTRUCTURA BÁSICA</a:t>
            </a:r>
          </a:p>
        </p:txBody>
      </p:sp>
      <p:sp>
        <p:nvSpPr>
          <p:cNvPr id="46" name="TextBox 46"/>
          <p:cNvSpPr txBox="1"/>
          <p:nvPr/>
        </p:nvSpPr>
        <p:spPr>
          <a:xfrm rot="-5400000">
            <a:off x="-309612" y="2853903"/>
            <a:ext cx="4376311" cy="1216074"/>
          </a:xfrm>
          <a:prstGeom prst="rect">
            <a:avLst/>
          </a:prstGeom>
        </p:spPr>
        <p:txBody>
          <a:bodyPr lIns="0" tIns="0" rIns="0" bIns="0" rtlCol="0" anchor="t">
            <a:spAutoFit/>
          </a:bodyPr>
          <a:lstStyle/>
          <a:p>
            <a:pPr algn="ctr">
              <a:lnSpc>
                <a:spcPts val="4598"/>
              </a:lnSpc>
            </a:pPr>
            <a:r>
              <a:rPr lang="en-US" sz="4598" spc="-137">
                <a:solidFill>
                  <a:srgbClr val="FFFFFF"/>
                </a:solidFill>
                <a:latin typeface="Poppins Bold"/>
              </a:rPr>
              <a:t>Ánálisis de caso</a:t>
            </a:r>
          </a:p>
        </p:txBody>
      </p:sp>
      <p:sp>
        <p:nvSpPr>
          <p:cNvPr id="47" name="TextBox 47"/>
          <p:cNvSpPr txBox="1"/>
          <p:nvPr/>
        </p:nvSpPr>
        <p:spPr>
          <a:xfrm>
            <a:off x="4626661" y="256825"/>
            <a:ext cx="1493365" cy="417195"/>
          </a:xfrm>
          <a:prstGeom prst="rect">
            <a:avLst/>
          </a:prstGeom>
        </p:spPr>
        <p:txBody>
          <a:bodyPr lIns="0" tIns="0" rIns="0" bIns="0" rtlCol="0" anchor="t">
            <a:spAutoFit/>
          </a:bodyPr>
          <a:lstStyle/>
          <a:p>
            <a:pPr algn="ctr">
              <a:lnSpc>
                <a:spcPts val="1679"/>
              </a:lnSpc>
              <a:spcBef>
                <a:spcPct val="0"/>
              </a:spcBef>
            </a:pPr>
            <a:r>
              <a:rPr lang="en-US" sz="1200" spc="-36">
                <a:solidFill>
                  <a:srgbClr val="FFFFFF"/>
                </a:solidFill>
                <a:latin typeface="Poppins Bold"/>
              </a:rPr>
              <a:t>LÍNEAS O FLECHAS: LA CONEXIÓN VITAL</a:t>
            </a:r>
          </a:p>
        </p:txBody>
      </p:sp>
      <p:sp>
        <p:nvSpPr>
          <p:cNvPr id="48" name="TextBox 48"/>
          <p:cNvSpPr txBox="1"/>
          <p:nvPr/>
        </p:nvSpPr>
        <p:spPr>
          <a:xfrm>
            <a:off x="7976230" y="256825"/>
            <a:ext cx="1451122" cy="417195"/>
          </a:xfrm>
          <a:prstGeom prst="rect">
            <a:avLst/>
          </a:prstGeom>
        </p:spPr>
        <p:txBody>
          <a:bodyPr lIns="0" tIns="0" rIns="0" bIns="0" rtlCol="0" anchor="t">
            <a:spAutoFit/>
          </a:bodyPr>
          <a:lstStyle/>
          <a:p>
            <a:pPr algn="ctr">
              <a:lnSpc>
                <a:spcPts val="1679"/>
              </a:lnSpc>
              <a:spcBef>
                <a:spcPct val="0"/>
              </a:spcBef>
            </a:pPr>
            <a:r>
              <a:rPr lang="en-US" sz="1200" spc="-36">
                <a:solidFill>
                  <a:srgbClr val="FFFFFF"/>
                </a:solidFill>
                <a:latin typeface="Poppins Bold"/>
              </a:rPr>
              <a:t>TEXTO CONCISO: LA SÍNTESIS PERFECTA</a:t>
            </a:r>
          </a:p>
        </p:txBody>
      </p:sp>
      <p:sp>
        <p:nvSpPr>
          <p:cNvPr id="49" name="TextBox 49"/>
          <p:cNvSpPr txBox="1"/>
          <p:nvPr/>
        </p:nvSpPr>
        <p:spPr>
          <a:xfrm>
            <a:off x="126399" y="5196256"/>
            <a:ext cx="1753400" cy="417195"/>
          </a:xfrm>
          <a:prstGeom prst="rect">
            <a:avLst/>
          </a:prstGeom>
        </p:spPr>
        <p:txBody>
          <a:bodyPr lIns="0" tIns="0" rIns="0" bIns="0" rtlCol="0" anchor="t">
            <a:spAutoFit/>
          </a:bodyPr>
          <a:lstStyle/>
          <a:p>
            <a:pPr algn="ctr">
              <a:lnSpc>
                <a:spcPts val="1679"/>
              </a:lnSpc>
              <a:spcBef>
                <a:spcPct val="0"/>
              </a:spcBef>
            </a:pPr>
            <a:r>
              <a:rPr lang="en-US" sz="1200" spc="-36">
                <a:solidFill>
                  <a:srgbClr val="FFFFFF"/>
                </a:solidFill>
                <a:latin typeface="Poppins Bold"/>
              </a:rPr>
              <a:t>COLORES Y ESTILOS: LA ESTÉTICA FUNCIONAL</a:t>
            </a:r>
          </a:p>
        </p:txBody>
      </p:sp>
      <p:sp>
        <p:nvSpPr>
          <p:cNvPr id="50" name="TextBox 50"/>
          <p:cNvSpPr txBox="1"/>
          <p:nvPr/>
        </p:nvSpPr>
        <p:spPr>
          <a:xfrm>
            <a:off x="2532637" y="6833579"/>
            <a:ext cx="2782193" cy="207645"/>
          </a:xfrm>
          <a:prstGeom prst="rect">
            <a:avLst/>
          </a:prstGeom>
        </p:spPr>
        <p:txBody>
          <a:bodyPr lIns="0" tIns="0" rIns="0" bIns="0" rtlCol="0" anchor="t">
            <a:spAutoFit/>
          </a:bodyPr>
          <a:lstStyle/>
          <a:p>
            <a:pPr algn="ctr">
              <a:lnSpc>
                <a:spcPts val="1679"/>
              </a:lnSpc>
              <a:spcBef>
                <a:spcPct val="0"/>
              </a:spcBef>
            </a:pPr>
            <a:r>
              <a:rPr lang="en-US" sz="1200" spc="-36">
                <a:solidFill>
                  <a:srgbClr val="FFFFFF"/>
                </a:solidFill>
                <a:latin typeface="Poppins Bold"/>
              </a:rPr>
              <a:t>IMÁGENES O ICONOS: EL TOQUE VISUAL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370</Words>
  <Application>Microsoft Office PowerPoint</Application>
  <PresentationFormat>Personalizado</PresentationFormat>
  <Paragraphs>22</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Poppins Bold</vt:lpstr>
      <vt:lpstr>Poppins</vt:lpstr>
      <vt:lpstr>Calibri</vt:lpstr>
      <vt:lpstr>Arial</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1</cp:revision>
  <dcterms:created xsi:type="dcterms:W3CDTF">2023-11-28T21:33:27Z</dcterms:created>
  <dcterms:modified xsi:type="dcterms:W3CDTF">2023-11-28T21:33:33Z</dcterms:modified>
  <dc:identifier/>
</cp:coreProperties>
</file>