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sldIdLst>
    <p:sldId id="256" r:id="rId2"/>
  </p:sldIdLst>
  <p:sldSz cx="12636500" cy="9290050"/>
  <p:notesSz cx="12636500" cy="92900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686" y="11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48213" y="2879915"/>
            <a:ext cx="10746423" cy="195091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96427" y="5202428"/>
            <a:ext cx="8849995" cy="23225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298569" y="8639747"/>
            <a:ext cx="4045712" cy="464502"/>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32142" y="8639747"/>
            <a:ext cx="2907855" cy="464502"/>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11/2/2023</a:t>
            </a:fld>
            <a:endParaRPr lang="en-US"/>
          </a:p>
        </p:txBody>
      </p:sp>
      <p:sp>
        <p:nvSpPr>
          <p:cNvPr id="6" name="Holder 6"/>
          <p:cNvSpPr>
            <a:spLocks noGrp="1"/>
          </p:cNvSpPr>
          <p:nvPr>
            <p:ph type="sldNum" sz="quarter" idx="7"/>
          </p:nvPr>
        </p:nvSpPr>
        <p:spPr>
          <a:xfrm>
            <a:off x="9102852" y="8639747"/>
            <a:ext cx="2907855" cy="464502"/>
          </a:xfrm>
          <a:prstGeom prst="rect">
            <a:avLst/>
          </a:prstGeom>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632142" y="371602"/>
            <a:ext cx="11378565" cy="1486408"/>
          </a:xfrm>
          <a:prstGeom prst="rect">
            <a:avLst/>
          </a:prstGeom>
        </p:spPr>
        <p:txBody>
          <a:bodyPr lIns="0" tIns="0" rIns="0" bIns="0"/>
          <a:lstStyle>
            <a:lvl1pPr>
              <a:defRPr/>
            </a:lvl1pPr>
          </a:lstStyle>
          <a:p>
            <a:endParaRPr/>
          </a:p>
        </p:txBody>
      </p:sp>
      <p:sp>
        <p:nvSpPr>
          <p:cNvPr id="3" name="Holder 3"/>
          <p:cNvSpPr>
            <a:spLocks noGrp="1"/>
          </p:cNvSpPr>
          <p:nvPr>
            <p:ph type="body" idx="1"/>
          </p:nvPr>
        </p:nvSpPr>
        <p:spPr>
          <a:xfrm>
            <a:off x="632142" y="2136711"/>
            <a:ext cx="11378565" cy="6131433"/>
          </a:xfrm>
          <a:prstGeom prst="rect">
            <a:avLst/>
          </a:prstGeom>
        </p:spPr>
        <p:txBody>
          <a:bodyPr lIns="0" tIns="0" rIns="0" bIns="0"/>
          <a:lstStyle>
            <a:lvl1pPr>
              <a:defRPr/>
            </a:lvl1pPr>
          </a:lstStyle>
          <a:p>
            <a:endParaRPr/>
          </a:p>
        </p:txBody>
      </p:sp>
      <p:sp>
        <p:nvSpPr>
          <p:cNvPr id="4" name="Holder 4"/>
          <p:cNvSpPr>
            <a:spLocks noGrp="1"/>
          </p:cNvSpPr>
          <p:nvPr>
            <p:ph type="ftr" sz="quarter" idx="5"/>
          </p:nvPr>
        </p:nvSpPr>
        <p:spPr>
          <a:xfrm>
            <a:off x="4298569" y="8639747"/>
            <a:ext cx="4045712" cy="464502"/>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32142" y="8639747"/>
            <a:ext cx="2907855" cy="464502"/>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11/2/2023</a:t>
            </a:fld>
            <a:endParaRPr lang="en-US"/>
          </a:p>
        </p:txBody>
      </p:sp>
      <p:sp>
        <p:nvSpPr>
          <p:cNvPr id="6" name="Holder 6"/>
          <p:cNvSpPr>
            <a:spLocks noGrp="1"/>
          </p:cNvSpPr>
          <p:nvPr>
            <p:ph type="sldNum" sz="quarter" idx="7"/>
          </p:nvPr>
        </p:nvSpPr>
        <p:spPr>
          <a:xfrm>
            <a:off x="9102852" y="8639747"/>
            <a:ext cx="2907855" cy="464502"/>
          </a:xfrm>
          <a:prstGeom prst="rect">
            <a:avLst/>
          </a:prstGeom>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632142" y="371602"/>
            <a:ext cx="11378565" cy="1486408"/>
          </a:xfrm>
          <a:prstGeom prst="rect">
            <a:avLst/>
          </a:prstGeom>
        </p:spPr>
        <p:txBody>
          <a:bodyPr lIns="0" tIns="0" rIns="0" bIns="0"/>
          <a:lstStyle>
            <a:lvl1pPr>
              <a:defRPr/>
            </a:lvl1pPr>
          </a:lstStyle>
          <a:p>
            <a:endParaRPr/>
          </a:p>
        </p:txBody>
      </p:sp>
      <p:sp>
        <p:nvSpPr>
          <p:cNvPr id="3" name="Holder 3"/>
          <p:cNvSpPr>
            <a:spLocks noGrp="1"/>
          </p:cNvSpPr>
          <p:nvPr>
            <p:ph sz="half" idx="2"/>
          </p:nvPr>
        </p:nvSpPr>
        <p:spPr>
          <a:xfrm>
            <a:off x="632142" y="2136711"/>
            <a:ext cx="5499640" cy="6131433"/>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511067" y="2136711"/>
            <a:ext cx="5499640" cy="6131433"/>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298569" y="8639747"/>
            <a:ext cx="4045712" cy="464502"/>
          </a:xfrm>
          <a:prstGeom prst="rect">
            <a:avLst/>
          </a:prstGeom>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632142" y="8639747"/>
            <a:ext cx="2907855" cy="464502"/>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11/2/2023</a:t>
            </a:fld>
            <a:endParaRPr lang="en-US"/>
          </a:p>
        </p:txBody>
      </p:sp>
      <p:sp>
        <p:nvSpPr>
          <p:cNvPr id="7" name="Holder 7"/>
          <p:cNvSpPr>
            <a:spLocks noGrp="1"/>
          </p:cNvSpPr>
          <p:nvPr>
            <p:ph type="sldNum" sz="quarter" idx="7"/>
          </p:nvPr>
        </p:nvSpPr>
        <p:spPr>
          <a:xfrm>
            <a:off x="9102852" y="8639747"/>
            <a:ext cx="2907855" cy="464502"/>
          </a:xfrm>
          <a:prstGeom prst="rect">
            <a:avLst/>
          </a:prstGeom>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632142" y="371602"/>
            <a:ext cx="11378565" cy="1486408"/>
          </a:xfrm>
          <a:prstGeom prst="rect">
            <a:avLst/>
          </a:prstGeom>
        </p:spPr>
        <p:txBody>
          <a:bodyPr lIns="0" tIns="0" rIns="0" bIns="0"/>
          <a:lstStyle>
            <a:lvl1pPr>
              <a:defRPr/>
            </a:lvl1pPr>
          </a:lstStyle>
          <a:p>
            <a:endParaRPr/>
          </a:p>
        </p:txBody>
      </p:sp>
      <p:sp>
        <p:nvSpPr>
          <p:cNvPr id="3" name="Holder 3"/>
          <p:cNvSpPr>
            <a:spLocks noGrp="1"/>
          </p:cNvSpPr>
          <p:nvPr>
            <p:ph type="ftr" sz="quarter" idx="5"/>
          </p:nvPr>
        </p:nvSpPr>
        <p:spPr>
          <a:xfrm>
            <a:off x="4298569" y="8639747"/>
            <a:ext cx="4045712" cy="464502"/>
          </a:xfrm>
          <a:prstGeom prst="rect">
            <a:avLst/>
          </a:prstGeom>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a:xfrm>
            <a:off x="632142" y="8639747"/>
            <a:ext cx="2907855" cy="464502"/>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11/2/2023</a:t>
            </a:fld>
            <a:endParaRPr lang="en-US"/>
          </a:p>
        </p:txBody>
      </p:sp>
      <p:sp>
        <p:nvSpPr>
          <p:cNvPr id="5" name="Holder 5"/>
          <p:cNvSpPr>
            <a:spLocks noGrp="1"/>
          </p:cNvSpPr>
          <p:nvPr>
            <p:ph type="sldNum" sz="quarter" idx="7"/>
          </p:nvPr>
        </p:nvSpPr>
        <p:spPr>
          <a:xfrm>
            <a:off x="9102852" y="8639747"/>
            <a:ext cx="2907855" cy="464502"/>
          </a:xfrm>
          <a:prstGeom prst="rect">
            <a:avLst/>
          </a:prstGeom>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298569" y="8639747"/>
            <a:ext cx="4045712" cy="464502"/>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632142" y="8639747"/>
            <a:ext cx="2907855" cy="464502"/>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11/2/2023</a:t>
            </a:fld>
            <a:endParaRPr lang="en-US"/>
          </a:p>
        </p:txBody>
      </p:sp>
      <p:sp>
        <p:nvSpPr>
          <p:cNvPr id="4" name="Holder 4"/>
          <p:cNvSpPr>
            <a:spLocks noGrp="1"/>
          </p:cNvSpPr>
          <p:nvPr>
            <p:ph type="sldNum" sz="quarter" idx="7"/>
          </p:nvPr>
        </p:nvSpPr>
        <p:spPr>
          <a:xfrm>
            <a:off x="9102852" y="8639747"/>
            <a:ext cx="2907855" cy="464502"/>
          </a:xfrm>
          <a:prstGeom prst="rect">
            <a:avLst/>
          </a:prstGeom>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iagBrick">
          <a:fgClr>
            <a:schemeClr val="accent4">
              <a:lumMod val="20000"/>
              <a:lumOff val="80000"/>
            </a:schemeClr>
          </a:fgClr>
          <a:bgClr>
            <a:schemeClr val="bg1"/>
          </a:bgClr>
        </a:patt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33932" y="2437003"/>
            <a:ext cx="818515" cy="299720"/>
          </a:xfrm>
          <a:prstGeom prst="rect">
            <a:avLst/>
          </a:prstGeom>
        </p:spPr>
        <p:txBody>
          <a:bodyPr vert="horz" wrap="square" lIns="0" tIns="12700" rIns="0" bIns="0" rtlCol="0">
            <a:spAutoFit/>
          </a:bodyPr>
          <a:lstStyle/>
          <a:p>
            <a:pPr marL="12700" algn="ctr">
              <a:lnSpc>
                <a:spcPct val="100000"/>
              </a:lnSpc>
              <a:spcBef>
                <a:spcPts val="100"/>
              </a:spcBef>
            </a:pPr>
            <a:r>
              <a:rPr sz="1800" b="1" dirty="0">
                <a:solidFill>
                  <a:schemeClr val="tx1"/>
                </a:solidFill>
                <a:latin typeface="Times New Roman" panose="02020603050405020304" pitchFamily="18" charset="0"/>
                <a:cs typeface="Times New Roman" panose="02020603050405020304" pitchFamily="18" charset="0"/>
              </a:rPr>
              <a:t>Plan….</a:t>
            </a:r>
          </a:p>
        </p:txBody>
      </p:sp>
      <p:sp>
        <p:nvSpPr>
          <p:cNvPr id="3" name="object 3"/>
          <p:cNvSpPr/>
          <p:nvPr/>
        </p:nvSpPr>
        <p:spPr>
          <a:xfrm>
            <a:off x="2143760" y="1912493"/>
            <a:ext cx="721995" cy="1561465"/>
          </a:xfrm>
          <a:custGeom>
            <a:avLst/>
            <a:gdLst/>
            <a:ahLst/>
            <a:cxnLst/>
            <a:rect l="l" t="t" r="r" b="b"/>
            <a:pathLst>
              <a:path w="721994" h="1561464">
                <a:moveTo>
                  <a:pt x="721994" y="1561464"/>
                </a:moveTo>
                <a:lnTo>
                  <a:pt x="649233" y="1560243"/>
                </a:lnTo>
                <a:lnTo>
                  <a:pt x="581461" y="1556738"/>
                </a:lnTo>
                <a:lnTo>
                  <a:pt x="520130" y="1551191"/>
                </a:lnTo>
                <a:lnTo>
                  <a:pt x="466693" y="1543843"/>
                </a:lnTo>
                <a:lnTo>
                  <a:pt x="422602" y="1534936"/>
                </a:lnTo>
                <a:lnTo>
                  <a:pt x="368270" y="1513406"/>
                </a:lnTo>
                <a:lnTo>
                  <a:pt x="360933" y="1501266"/>
                </a:lnTo>
                <a:lnTo>
                  <a:pt x="360933" y="741044"/>
                </a:lnTo>
                <a:lnTo>
                  <a:pt x="353603" y="728905"/>
                </a:lnTo>
                <a:lnTo>
                  <a:pt x="299305" y="707375"/>
                </a:lnTo>
                <a:lnTo>
                  <a:pt x="255238" y="698468"/>
                </a:lnTo>
                <a:lnTo>
                  <a:pt x="201824" y="691120"/>
                </a:lnTo>
                <a:lnTo>
                  <a:pt x="140513" y="685573"/>
                </a:lnTo>
                <a:lnTo>
                  <a:pt x="72755" y="682068"/>
                </a:lnTo>
                <a:lnTo>
                  <a:pt x="0" y="680846"/>
                </a:lnTo>
                <a:lnTo>
                  <a:pt x="72755" y="679625"/>
                </a:lnTo>
                <a:lnTo>
                  <a:pt x="140513" y="676120"/>
                </a:lnTo>
                <a:lnTo>
                  <a:pt x="201824" y="670573"/>
                </a:lnTo>
                <a:lnTo>
                  <a:pt x="255238" y="663225"/>
                </a:lnTo>
                <a:lnTo>
                  <a:pt x="299305" y="654318"/>
                </a:lnTo>
                <a:lnTo>
                  <a:pt x="353603" y="632788"/>
                </a:lnTo>
                <a:lnTo>
                  <a:pt x="360933" y="620648"/>
                </a:lnTo>
                <a:lnTo>
                  <a:pt x="360933" y="60197"/>
                </a:lnTo>
                <a:lnTo>
                  <a:pt x="368270" y="48058"/>
                </a:lnTo>
                <a:lnTo>
                  <a:pt x="422602" y="26528"/>
                </a:lnTo>
                <a:lnTo>
                  <a:pt x="466693" y="17621"/>
                </a:lnTo>
                <a:lnTo>
                  <a:pt x="520130" y="10273"/>
                </a:lnTo>
                <a:lnTo>
                  <a:pt x="581461" y="4726"/>
                </a:lnTo>
                <a:lnTo>
                  <a:pt x="649233" y="1221"/>
                </a:lnTo>
                <a:lnTo>
                  <a:pt x="721994"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 name="object 4"/>
          <p:cNvSpPr txBox="1"/>
          <p:nvPr/>
        </p:nvSpPr>
        <p:spPr>
          <a:xfrm>
            <a:off x="2806954" y="1973326"/>
            <a:ext cx="9655175" cy="314253"/>
          </a:xfrm>
          <a:prstGeom prst="rect">
            <a:avLst/>
          </a:prstGeom>
        </p:spPr>
        <p:txBody>
          <a:bodyPr vert="horz" wrap="square" lIns="0" tIns="7620" rIns="0" bIns="0" rtlCol="0">
            <a:spAutoFit/>
          </a:bodyPr>
          <a:lstStyle/>
          <a:p>
            <a:pPr marL="12700" marR="5080" indent="34925">
              <a:lnSpc>
                <a:spcPct val="103000"/>
              </a:lnSpc>
              <a:spcBef>
                <a:spcPts val="60"/>
              </a:spcBef>
            </a:pPr>
            <a:r>
              <a:rPr sz="1000" b="1" dirty="0">
                <a:solidFill>
                  <a:schemeClr val="tx1"/>
                </a:solidFill>
                <a:latin typeface="Times New Roman" panose="02020603050405020304" pitchFamily="18" charset="0"/>
                <a:cs typeface="Times New Roman" panose="02020603050405020304" pitchFamily="18" charset="0"/>
              </a:rPr>
              <a:t>Plan de la Noria</a:t>
            </a:r>
            <a:r>
              <a:rPr sz="1000" dirty="0">
                <a:solidFill>
                  <a:schemeClr val="tx1"/>
                </a:solidFill>
                <a:latin typeface="Times New Roman" panose="02020603050405020304" pitchFamily="18" charset="0"/>
                <a:cs typeface="Times New Roman" panose="02020603050405020304" pitchFamily="18" charset="0"/>
              </a:rPr>
              <a:t>: fue un movimiento político-militar dirigido por el general Porfirio Diaz en 1871, para impedir que Benito Juárez contendiera para una nueva reelección, lo que en opinión del joven general Diaz violaba la letra y el espíritu de la constitución de 1857. El plan fue expuesto en la hacienda de la Noria, propiedad de Díaz.</a:t>
            </a:r>
            <a:endParaRPr sz="1000">
              <a:solidFill>
                <a:schemeClr val="tx1"/>
              </a:solidFill>
              <a:latin typeface="Times New Roman" panose="02020603050405020304" pitchFamily="18" charset="0"/>
              <a:cs typeface="Times New Roman" panose="02020603050405020304" pitchFamily="18" charset="0"/>
            </a:endParaRPr>
          </a:p>
        </p:txBody>
      </p:sp>
      <p:sp>
        <p:nvSpPr>
          <p:cNvPr id="5" name="object 5"/>
          <p:cNvSpPr txBox="1"/>
          <p:nvPr/>
        </p:nvSpPr>
        <p:spPr>
          <a:xfrm>
            <a:off x="2816098" y="2414143"/>
            <a:ext cx="9705975" cy="790024"/>
          </a:xfrm>
          <a:prstGeom prst="rect">
            <a:avLst/>
          </a:prstGeom>
        </p:spPr>
        <p:txBody>
          <a:bodyPr vert="horz" wrap="square" lIns="0" tIns="6985" rIns="0" bIns="0" rtlCol="0">
            <a:spAutoFit/>
          </a:bodyPr>
          <a:lstStyle/>
          <a:p>
            <a:pPr marL="12700" marR="5080" algn="just">
              <a:lnSpc>
                <a:spcPct val="103499"/>
              </a:lnSpc>
              <a:spcBef>
                <a:spcPts val="55"/>
              </a:spcBef>
            </a:pPr>
            <a:r>
              <a:rPr sz="1000" b="1" dirty="0">
                <a:solidFill>
                  <a:schemeClr val="tx1"/>
                </a:solidFill>
                <a:latin typeface="Times New Roman" panose="02020603050405020304" pitchFamily="18" charset="0"/>
                <a:cs typeface="Times New Roman" panose="02020603050405020304" pitchFamily="18" charset="0"/>
              </a:rPr>
              <a:t>Plan de Tuxtepec: </a:t>
            </a:r>
            <a:r>
              <a:rPr sz="1000" dirty="0">
                <a:solidFill>
                  <a:schemeClr val="tx1"/>
                </a:solidFill>
                <a:latin typeface="Times New Roman" panose="02020603050405020304" pitchFamily="18" charset="0"/>
                <a:cs typeface="Times New Roman" panose="02020603050405020304" pitchFamily="18" charset="0"/>
              </a:rPr>
              <a:t>el 10 de enero de 1876, en Tuxtepec, Oaxaca, se presentó este plan, escrito por el general Riva Palacio y respaldado por Porfirio Díaz. En éste, se desconocía a Lerdo de Tejada como presidente de la república, la desintegración del Senado, la no reelección y la instalación del gobierno provisional mientras se realizaban nuevas elecciones, entre otras cosas. Poco a poco, el plan tuvo aceptación en varios estados del país, triunfando finalmente con la batalla de Texcoac, Tlaxcala, que motivó a que Lerdo dejara el poder y se exiliara en Estados Unidos, instalando a Díaz como presidente provisional, ya que José María Iglesias no había estado de acuerdo con el plan y aunque también había desconocido a Lerdo y formado un gobierno provisional en Guanajuato, al contar con pocos seguidores, pactó con Díaz y también se fue en</a:t>
            </a:r>
            <a:endParaRPr sz="1000">
              <a:solidFill>
                <a:schemeClr val="tx1"/>
              </a:solidFill>
              <a:latin typeface="Times New Roman" panose="02020603050405020304" pitchFamily="18" charset="0"/>
              <a:cs typeface="Times New Roman" panose="02020603050405020304" pitchFamily="18" charset="0"/>
            </a:endParaRPr>
          </a:p>
        </p:txBody>
      </p:sp>
      <p:sp>
        <p:nvSpPr>
          <p:cNvPr id="6" name="object 6"/>
          <p:cNvSpPr txBox="1"/>
          <p:nvPr/>
        </p:nvSpPr>
        <p:spPr>
          <a:xfrm>
            <a:off x="2816098" y="3203575"/>
            <a:ext cx="1379220" cy="166071"/>
          </a:xfrm>
          <a:prstGeom prst="rect">
            <a:avLst/>
          </a:prstGeom>
        </p:spPr>
        <p:txBody>
          <a:bodyPr vert="horz" wrap="square" lIns="0" tIns="12065" rIns="0" bIns="0" rtlCol="0">
            <a:spAutoFit/>
          </a:bodyPr>
          <a:lstStyle/>
          <a:p>
            <a:pPr marL="12700">
              <a:lnSpc>
                <a:spcPct val="100000"/>
              </a:lnSpc>
              <a:spcBef>
                <a:spcPts val="95"/>
              </a:spcBef>
            </a:pPr>
            <a:r>
              <a:rPr sz="1000" dirty="0">
                <a:solidFill>
                  <a:schemeClr val="tx1"/>
                </a:solidFill>
                <a:latin typeface="Times New Roman" panose="02020603050405020304" pitchFamily="18" charset="0"/>
                <a:cs typeface="Times New Roman" panose="02020603050405020304" pitchFamily="18" charset="0"/>
              </a:rPr>
              <a:t>exilio a Estados Unidos.</a:t>
            </a:r>
            <a:endParaRPr sz="1000">
              <a:solidFill>
                <a:schemeClr val="tx1"/>
              </a:solidFill>
              <a:latin typeface="Times New Roman" panose="02020603050405020304" pitchFamily="18" charset="0"/>
              <a:cs typeface="Times New Roman" panose="02020603050405020304" pitchFamily="18" charset="0"/>
            </a:endParaRPr>
          </a:p>
        </p:txBody>
      </p:sp>
      <p:sp>
        <p:nvSpPr>
          <p:cNvPr id="7" name="object 7"/>
          <p:cNvSpPr txBox="1"/>
          <p:nvPr/>
        </p:nvSpPr>
        <p:spPr>
          <a:xfrm>
            <a:off x="1151636" y="3752875"/>
            <a:ext cx="967740" cy="859466"/>
          </a:xfrm>
          <a:prstGeom prst="rect">
            <a:avLst/>
          </a:prstGeom>
        </p:spPr>
        <p:txBody>
          <a:bodyPr vert="horz" wrap="square" lIns="0" tIns="12065" rIns="0" bIns="0" rtlCol="0">
            <a:spAutoFit/>
          </a:bodyPr>
          <a:lstStyle/>
          <a:p>
            <a:pPr marL="12700" marR="5080" algn="ctr">
              <a:lnSpc>
                <a:spcPct val="147400"/>
              </a:lnSpc>
              <a:spcBef>
                <a:spcPts val="95"/>
              </a:spcBef>
            </a:pPr>
            <a:r>
              <a:rPr sz="1300" b="1" dirty="0">
                <a:solidFill>
                  <a:schemeClr val="tx1"/>
                </a:solidFill>
                <a:latin typeface="Times New Roman" panose="02020603050405020304" pitchFamily="18" charset="0"/>
                <a:cs typeface="Times New Roman" panose="02020603050405020304" pitchFamily="18" charset="0"/>
              </a:rPr>
              <a:t>Aspectos positivos del Porfiriato</a:t>
            </a:r>
          </a:p>
        </p:txBody>
      </p:sp>
      <p:sp>
        <p:nvSpPr>
          <p:cNvPr id="8" name="object 8"/>
          <p:cNvSpPr/>
          <p:nvPr/>
        </p:nvSpPr>
        <p:spPr>
          <a:xfrm>
            <a:off x="2085339" y="3586988"/>
            <a:ext cx="859155" cy="1561465"/>
          </a:xfrm>
          <a:custGeom>
            <a:avLst/>
            <a:gdLst/>
            <a:ahLst/>
            <a:cxnLst/>
            <a:rect l="l" t="t" r="r" b="b"/>
            <a:pathLst>
              <a:path w="859155" h="1561464">
                <a:moveTo>
                  <a:pt x="859155" y="1561464"/>
                </a:moveTo>
                <a:lnTo>
                  <a:pt x="781939" y="1560313"/>
                </a:lnTo>
                <a:lnTo>
                  <a:pt x="709258" y="1556991"/>
                </a:lnTo>
                <a:lnTo>
                  <a:pt x="642328" y="1551700"/>
                </a:lnTo>
                <a:lnTo>
                  <a:pt x="582362" y="1544640"/>
                </a:lnTo>
                <a:lnTo>
                  <a:pt x="530576" y="1536012"/>
                </a:lnTo>
                <a:lnTo>
                  <a:pt x="488183" y="1526017"/>
                </a:lnTo>
                <a:lnTo>
                  <a:pt x="436437" y="1502729"/>
                </a:lnTo>
                <a:lnTo>
                  <a:pt x="429514" y="1489837"/>
                </a:lnTo>
                <a:lnTo>
                  <a:pt x="429514" y="873251"/>
                </a:lnTo>
                <a:lnTo>
                  <a:pt x="422594" y="860397"/>
                </a:lnTo>
                <a:lnTo>
                  <a:pt x="370877" y="837160"/>
                </a:lnTo>
                <a:lnTo>
                  <a:pt x="328504" y="827181"/>
                </a:lnTo>
                <a:lnTo>
                  <a:pt x="276739" y="818564"/>
                </a:lnTo>
                <a:lnTo>
                  <a:pt x="216793" y="811511"/>
                </a:lnTo>
                <a:lnTo>
                  <a:pt x="149880" y="806223"/>
                </a:lnTo>
                <a:lnTo>
                  <a:pt x="77211" y="802902"/>
                </a:lnTo>
                <a:lnTo>
                  <a:pt x="0" y="801751"/>
                </a:lnTo>
                <a:lnTo>
                  <a:pt x="77211" y="800594"/>
                </a:lnTo>
                <a:lnTo>
                  <a:pt x="149880" y="797262"/>
                </a:lnTo>
                <a:lnTo>
                  <a:pt x="216793" y="791957"/>
                </a:lnTo>
                <a:lnTo>
                  <a:pt x="276739" y="784884"/>
                </a:lnTo>
                <a:lnTo>
                  <a:pt x="328504" y="776246"/>
                </a:lnTo>
                <a:lnTo>
                  <a:pt x="370877" y="766247"/>
                </a:lnTo>
                <a:lnTo>
                  <a:pt x="422594" y="742981"/>
                </a:lnTo>
                <a:lnTo>
                  <a:pt x="429514" y="730122"/>
                </a:lnTo>
                <a:lnTo>
                  <a:pt x="429514" y="71627"/>
                </a:lnTo>
                <a:lnTo>
                  <a:pt x="436437" y="58735"/>
                </a:lnTo>
                <a:lnTo>
                  <a:pt x="488183" y="35447"/>
                </a:lnTo>
                <a:lnTo>
                  <a:pt x="530576" y="25452"/>
                </a:lnTo>
                <a:lnTo>
                  <a:pt x="582362" y="16824"/>
                </a:lnTo>
                <a:lnTo>
                  <a:pt x="642328" y="9764"/>
                </a:lnTo>
                <a:lnTo>
                  <a:pt x="709258" y="4473"/>
                </a:lnTo>
                <a:lnTo>
                  <a:pt x="781939" y="1151"/>
                </a:lnTo>
                <a:lnTo>
                  <a:pt x="859155"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 name="object 9"/>
          <p:cNvSpPr txBox="1"/>
          <p:nvPr/>
        </p:nvSpPr>
        <p:spPr>
          <a:xfrm>
            <a:off x="2869438" y="3618103"/>
            <a:ext cx="7596505" cy="1281761"/>
          </a:xfrm>
          <a:prstGeom prst="rect">
            <a:avLst/>
          </a:prstGeom>
        </p:spPr>
        <p:txBody>
          <a:bodyPr vert="horz" wrap="square" lIns="0" tIns="12065" rIns="0" bIns="0" rtlCol="0">
            <a:spAutoFit/>
          </a:bodyPr>
          <a:lstStyle/>
          <a:p>
            <a:pPr marL="240665" indent="-227965">
              <a:lnSpc>
                <a:spcPct val="100000"/>
              </a:lnSpc>
              <a:spcBef>
                <a:spcPts val="95"/>
              </a:spcBef>
              <a:buFont typeface="Wingdings"/>
              <a:buChar char=""/>
              <a:tabLst>
                <a:tab pos="240665" algn="l"/>
              </a:tabLst>
            </a:pPr>
            <a:r>
              <a:rPr sz="1000" dirty="0">
                <a:solidFill>
                  <a:schemeClr val="tx1"/>
                </a:solidFill>
                <a:latin typeface="Times New Roman" panose="02020603050405020304" pitchFamily="18" charset="0"/>
                <a:cs typeface="Times New Roman" panose="02020603050405020304" pitchFamily="18" charset="0"/>
              </a:rPr>
              <a:t>Logró acordar el pago de la deuda externa en cuotas no muy abrumadoras para México hecho que dio aire a la economía mexicana.</a:t>
            </a:r>
          </a:p>
          <a:p>
            <a:pPr marL="240665" indent="-227965">
              <a:lnSpc>
                <a:spcPct val="100000"/>
              </a:lnSpc>
              <a:spcBef>
                <a:spcPts val="35"/>
              </a:spcBef>
              <a:buFont typeface="Wingdings"/>
              <a:buChar char=""/>
              <a:tabLst>
                <a:tab pos="240665" algn="l"/>
              </a:tabLst>
            </a:pPr>
            <a:r>
              <a:rPr sz="1000" dirty="0">
                <a:solidFill>
                  <a:schemeClr val="tx1"/>
                </a:solidFill>
                <a:latin typeface="Times New Roman" panose="02020603050405020304" pitchFamily="18" charset="0"/>
                <a:cs typeface="Times New Roman" panose="02020603050405020304" pitchFamily="18" charset="0"/>
              </a:rPr>
              <a:t>La paz que se impuso durante el Porfiriato brindó un enorme avance económico, científico y cultural para el país.</a:t>
            </a:r>
          </a:p>
          <a:p>
            <a:pPr marL="240665" indent="-227965">
              <a:lnSpc>
                <a:spcPct val="100000"/>
              </a:lnSpc>
              <a:spcBef>
                <a:spcPts val="35"/>
              </a:spcBef>
              <a:buFont typeface="Wingdings"/>
              <a:buChar char=""/>
              <a:tabLst>
                <a:tab pos="240665" algn="l"/>
              </a:tabLst>
            </a:pPr>
            <a:r>
              <a:rPr sz="1000" dirty="0">
                <a:solidFill>
                  <a:schemeClr val="tx1"/>
                </a:solidFill>
                <a:latin typeface="Times New Roman" panose="02020603050405020304" pitchFamily="18" charset="0"/>
                <a:cs typeface="Times New Roman" panose="02020603050405020304" pitchFamily="18" charset="0"/>
              </a:rPr>
              <a:t>La filosofía del gobierno de Porfirio Díaz se basaba en el positivismo, promoviendo el progreso, el orden y la paz.</a:t>
            </a:r>
          </a:p>
          <a:p>
            <a:pPr marL="240665" indent="-227965">
              <a:lnSpc>
                <a:spcPct val="100000"/>
              </a:lnSpc>
              <a:spcBef>
                <a:spcPts val="50"/>
              </a:spcBef>
              <a:buFont typeface="Wingdings"/>
              <a:buChar char=""/>
              <a:tabLst>
                <a:tab pos="240665" algn="l"/>
              </a:tabLst>
            </a:pPr>
            <a:r>
              <a:rPr sz="1000" dirty="0">
                <a:solidFill>
                  <a:schemeClr val="tx1"/>
                </a:solidFill>
                <a:latin typeface="Times New Roman" panose="02020603050405020304" pitchFamily="18" charset="0"/>
                <a:cs typeface="Times New Roman" panose="02020603050405020304" pitchFamily="18" charset="0"/>
              </a:rPr>
              <a:t>Se implementa la arquitectura cristiana y nacional.</a:t>
            </a:r>
          </a:p>
          <a:p>
            <a:pPr marL="240665" indent="-227965">
              <a:lnSpc>
                <a:spcPct val="100000"/>
              </a:lnSpc>
              <a:spcBef>
                <a:spcPts val="35"/>
              </a:spcBef>
              <a:buFont typeface="Wingdings"/>
              <a:buChar char=""/>
              <a:tabLst>
                <a:tab pos="240665" algn="l"/>
              </a:tabLst>
            </a:pPr>
            <a:r>
              <a:rPr sz="1000" dirty="0">
                <a:solidFill>
                  <a:schemeClr val="tx1"/>
                </a:solidFill>
                <a:latin typeface="Times New Roman" panose="02020603050405020304" pitchFamily="18" charset="0"/>
                <a:cs typeface="Times New Roman" panose="02020603050405020304" pitchFamily="18" charset="0"/>
              </a:rPr>
              <a:t>Aprendizaje a través del feudalismo.</a:t>
            </a:r>
          </a:p>
          <a:p>
            <a:pPr marL="240665" indent="-227965">
              <a:lnSpc>
                <a:spcPct val="100000"/>
              </a:lnSpc>
              <a:spcBef>
                <a:spcPts val="50"/>
              </a:spcBef>
              <a:buFont typeface="Wingdings"/>
              <a:buChar char=""/>
              <a:tabLst>
                <a:tab pos="240665" algn="l"/>
              </a:tabLst>
            </a:pPr>
            <a:r>
              <a:rPr sz="1000" dirty="0">
                <a:solidFill>
                  <a:schemeClr val="tx1"/>
                </a:solidFill>
                <a:latin typeface="Times New Roman" panose="02020603050405020304" pitchFamily="18" charset="0"/>
                <a:cs typeface="Times New Roman" panose="02020603050405020304" pitchFamily="18" charset="0"/>
              </a:rPr>
              <a:t>Hubo un avance considerable en la industria textilera.</a:t>
            </a:r>
          </a:p>
          <a:p>
            <a:pPr marL="240665" indent="-227965">
              <a:lnSpc>
                <a:spcPct val="100000"/>
              </a:lnSpc>
              <a:spcBef>
                <a:spcPts val="35"/>
              </a:spcBef>
              <a:buFont typeface="Wingdings"/>
              <a:buChar char=""/>
              <a:tabLst>
                <a:tab pos="240665" algn="l"/>
              </a:tabLst>
            </a:pPr>
            <a:r>
              <a:rPr sz="1000" dirty="0">
                <a:solidFill>
                  <a:schemeClr val="tx1"/>
                </a:solidFill>
                <a:latin typeface="Times New Roman" panose="02020603050405020304" pitchFamily="18" charset="0"/>
                <a:cs typeface="Times New Roman" panose="02020603050405020304" pitchFamily="18" charset="0"/>
              </a:rPr>
              <a:t>Se abren oportunidades al desarrollo comercial.</a:t>
            </a:r>
          </a:p>
          <a:p>
            <a:pPr marL="240665" indent="-227965">
              <a:lnSpc>
                <a:spcPct val="100000"/>
              </a:lnSpc>
              <a:spcBef>
                <a:spcPts val="50"/>
              </a:spcBef>
              <a:buFont typeface="Wingdings"/>
              <a:buChar char=""/>
              <a:tabLst>
                <a:tab pos="240665" algn="l"/>
              </a:tabLst>
            </a:pPr>
            <a:r>
              <a:rPr sz="1000" dirty="0">
                <a:solidFill>
                  <a:schemeClr val="tx1"/>
                </a:solidFill>
                <a:latin typeface="Times New Roman" panose="02020603050405020304" pitchFamily="18" charset="0"/>
                <a:cs typeface="Times New Roman" panose="02020603050405020304" pitchFamily="18" charset="0"/>
              </a:rPr>
              <a:t>Mayor cableado Eléctrico en varias entidades del País.</a:t>
            </a:r>
          </a:p>
        </p:txBody>
      </p:sp>
      <p:sp>
        <p:nvSpPr>
          <p:cNvPr id="10" name="object 10"/>
          <p:cNvSpPr txBox="1"/>
          <p:nvPr/>
        </p:nvSpPr>
        <p:spPr>
          <a:xfrm>
            <a:off x="1069339" y="5301768"/>
            <a:ext cx="1057275" cy="865750"/>
          </a:xfrm>
          <a:prstGeom prst="rect">
            <a:avLst/>
          </a:prstGeom>
        </p:spPr>
        <p:txBody>
          <a:bodyPr vert="horz" wrap="square" lIns="0" tIns="12700" rIns="0" bIns="0" rtlCol="0">
            <a:spAutoFit/>
          </a:bodyPr>
          <a:lstStyle/>
          <a:p>
            <a:pPr marL="12700" marR="5080" algn="ctr">
              <a:lnSpc>
                <a:spcPct val="147800"/>
              </a:lnSpc>
              <a:spcBef>
                <a:spcPts val="100"/>
              </a:spcBef>
            </a:pPr>
            <a:r>
              <a:rPr sz="1300" b="1" dirty="0">
                <a:solidFill>
                  <a:schemeClr val="tx1"/>
                </a:solidFill>
                <a:latin typeface="Times New Roman" panose="02020603050405020304" pitchFamily="18" charset="0"/>
                <a:cs typeface="Times New Roman" panose="02020603050405020304" pitchFamily="18" charset="0"/>
              </a:rPr>
              <a:t>Aspectos negativos del Porfiriato</a:t>
            </a:r>
          </a:p>
        </p:txBody>
      </p:sp>
      <p:sp>
        <p:nvSpPr>
          <p:cNvPr id="12" name="object 12"/>
          <p:cNvSpPr/>
          <p:nvPr/>
        </p:nvSpPr>
        <p:spPr>
          <a:xfrm>
            <a:off x="2229485" y="5253228"/>
            <a:ext cx="728980" cy="1139825"/>
          </a:xfrm>
          <a:custGeom>
            <a:avLst/>
            <a:gdLst/>
            <a:ahLst/>
            <a:cxnLst/>
            <a:rect l="l" t="t" r="r" b="b"/>
            <a:pathLst>
              <a:path w="728980" h="1139825">
                <a:moveTo>
                  <a:pt x="728979" y="1139825"/>
                </a:moveTo>
                <a:lnTo>
                  <a:pt x="655524" y="1138591"/>
                </a:lnTo>
                <a:lnTo>
                  <a:pt x="587107" y="1135054"/>
                </a:lnTo>
                <a:lnTo>
                  <a:pt x="525193" y="1129457"/>
                </a:lnTo>
                <a:lnTo>
                  <a:pt x="471249" y="1122045"/>
                </a:lnTo>
                <a:lnTo>
                  <a:pt x="426741" y="1113060"/>
                </a:lnTo>
                <a:lnTo>
                  <a:pt x="371895" y="1091353"/>
                </a:lnTo>
                <a:lnTo>
                  <a:pt x="364489" y="1079119"/>
                </a:lnTo>
                <a:lnTo>
                  <a:pt x="364489" y="661542"/>
                </a:lnTo>
                <a:lnTo>
                  <a:pt x="357084" y="649266"/>
                </a:lnTo>
                <a:lnTo>
                  <a:pt x="302238" y="627505"/>
                </a:lnTo>
                <a:lnTo>
                  <a:pt x="257730" y="618505"/>
                </a:lnTo>
                <a:lnTo>
                  <a:pt x="203786" y="611084"/>
                </a:lnTo>
                <a:lnTo>
                  <a:pt x="141872" y="605482"/>
                </a:lnTo>
                <a:lnTo>
                  <a:pt x="73455" y="601943"/>
                </a:lnTo>
                <a:lnTo>
                  <a:pt x="0" y="600710"/>
                </a:lnTo>
                <a:lnTo>
                  <a:pt x="73455" y="599476"/>
                </a:lnTo>
                <a:lnTo>
                  <a:pt x="141872" y="595939"/>
                </a:lnTo>
                <a:lnTo>
                  <a:pt x="203786" y="590342"/>
                </a:lnTo>
                <a:lnTo>
                  <a:pt x="257730" y="582929"/>
                </a:lnTo>
                <a:lnTo>
                  <a:pt x="302238" y="573945"/>
                </a:lnTo>
                <a:lnTo>
                  <a:pt x="357084" y="552238"/>
                </a:lnTo>
                <a:lnTo>
                  <a:pt x="364489" y="540003"/>
                </a:lnTo>
                <a:lnTo>
                  <a:pt x="364489" y="60705"/>
                </a:lnTo>
                <a:lnTo>
                  <a:pt x="371895" y="48471"/>
                </a:lnTo>
                <a:lnTo>
                  <a:pt x="426741" y="26764"/>
                </a:lnTo>
                <a:lnTo>
                  <a:pt x="471249" y="17779"/>
                </a:lnTo>
                <a:lnTo>
                  <a:pt x="525193" y="10367"/>
                </a:lnTo>
                <a:lnTo>
                  <a:pt x="587107" y="4770"/>
                </a:lnTo>
                <a:lnTo>
                  <a:pt x="655524" y="1233"/>
                </a:lnTo>
                <a:lnTo>
                  <a:pt x="728979"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dirty="0">
              <a:latin typeface="Times New Roman" panose="02020603050405020304" pitchFamily="18" charset="0"/>
              <a:cs typeface="Times New Roman" panose="02020603050405020304" pitchFamily="18" charset="0"/>
            </a:endParaRPr>
          </a:p>
        </p:txBody>
      </p:sp>
      <p:pic>
        <p:nvPicPr>
          <p:cNvPr id="13" name="object 13"/>
          <p:cNvPicPr/>
          <p:nvPr/>
        </p:nvPicPr>
        <p:blipFill>
          <a:blip r:embed="rId2" cstate="print"/>
          <a:stretch>
            <a:fillRect/>
          </a:stretch>
        </p:blipFill>
        <p:spPr>
          <a:xfrm>
            <a:off x="2851150" y="5380990"/>
            <a:ext cx="102235" cy="102235"/>
          </a:xfrm>
          <a:prstGeom prst="rect">
            <a:avLst/>
          </a:prstGeom>
        </p:spPr>
      </p:pic>
      <p:pic>
        <p:nvPicPr>
          <p:cNvPr id="14" name="object 14"/>
          <p:cNvPicPr/>
          <p:nvPr/>
        </p:nvPicPr>
        <p:blipFill>
          <a:blip r:embed="rId2" cstate="print"/>
          <a:stretch>
            <a:fillRect/>
          </a:stretch>
        </p:blipFill>
        <p:spPr>
          <a:xfrm>
            <a:off x="2851150" y="5538470"/>
            <a:ext cx="102235" cy="101600"/>
          </a:xfrm>
          <a:prstGeom prst="rect">
            <a:avLst/>
          </a:prstGeom>
        </p:spPr>
      </p:pic>
      <p:pic>
        <p:nvPicPr>
          <p:cNvPr id="15" name="object 15"/>
          <p:cNvPicPr/>
          <p:nvPr/>
        </p:nvPicPr>
        <p:blipFill>
          <a:blip r:embed="rId2" cstate="print"/>
          <a:stretch>
            <a:fillRect/>
          </a:stretch>
        </p:blipFill>
        <p:spPr>
          <a:xfrm>
            <a:off x="2851150" y="5696585"/>
            <a:ext cx="102235" cy="102235"/>
          </a:xfrm>
          <a:prstGeom prst="rect">
            <a:avLst/>
          </a:prstGeom>
        </p:spPr>
      </p:pic>
      <p:pic>
        <p:nvPicPr>
          <p:cNvPr id="16" name="object 16"/>
          <p:cNvPicPr/>
          <p:nvPr/>
        </p:nvPicPr>
        <p:blipFill>
          <a:blip r:embed="rId2" cstate="print"/>
          <a:stretch>
            <a:fillRect/>
          </a:stretch>
        </p:blipFill>
        <p:spPr>
          <a:xfrm>
            <a:off x="2851150" y="5853430"/>
            <a:ext cx="102235" cy="102235"/>
          </a:xfrm>
          <a:prstGeom prst="rect">
            <a:avLst/>
          </a:prstGeom>
        </p:spPr>
      </p:pic>
      <p:pic>
        <p:nvPicPr>
          <p:cNvPr id="17" name="object 17"/>
          <p:cNvPicPr/>
          <p:nvPr/>
        </p:nvPicPr>
        <p:blipFill>
          <a:blip r:embed="rId2" cstate="print"/>
          <a:stretch>
            <a:fillRect/>
          </a:stretch>
        </p:blipFill>
        <p:spPr>
          <a:xfrm>
            <a:off x="2851150" y="6012180"/>
            <a:ext cx="102235" cy="102235"/>
          </a:xfrm>
          <a:prstGeom prst="rect">
            <a:avLst/>
          </a:prstGeom>
        </p:spPr>
      </p:pic>
      <p:sp>
        <p:nvSpPr>
          <p:cNvPr id="18" name="object 18"/>
          <p:cNvSpPr txBox="1"/>
          <p:nvPr/>
        </p:nvSpPr>
        <p:spPr>
          <a:xfrm>
            <a:off x="3067557" y="5345049"/>
            <a:ext cx="2339340" cy="808990"/>
          </a:xfrm>
          <a:prstGeom prst="rect">
            <a:avLst/>
          </a:prstGeom>
        </p:spPr>
        <p:txBody>
          <a:bodyPr vert="horz" wrap="square" lIns="0" tIns="7620" rIns="0" bIns="0" rtlCol="0">
            <a:spAutoFit/>
          </a:bodyPr>
          <a:lstStyle/>
          <a:p>
            <a:pPr marL="12700" marR="32384">
              <a:lnSpc>
                <a:spcPct val="103000"/>
              </a:lnSpc>
              <a:spcBef>
                <a:spcPts val="60"/>
              </a:spcBef>
            </a:pPr>
            <a:r>
              <a:rPr sz="1000" dirty="0">
                <a:solidFill>
                  <a:schemeClr val="tx1"/>
                </a:solidFill>
                <a:latin typeface="Times New Roman" panose="02020603050405020304" pitchFamily="18" charset="0"/>
                <a:cs typeface="Times New Roman" panose="02020603050405020304" pitchFamily="18" charset="0"/>
              </a:rPr>
              <a:t>Falta de democracia y represión política. Represión contra los indígenas.</a:t>
            </a:r>
            <a:endParaRPr sz="1000">
              <a:solidFill>
                <a:schemeClr val="tx1"/>
              </a:solidFill>
              <a:latin typeface="Times New Roman" panose="02020603050405020304" pitchFamily="18" charset="0"/>
              <a:cs typeface="Times New Roman" panose="02020603050405020304" pitchFamily="18" charset="0"/>
            </a:endParaRPr>
          </a:p>
          <a:p>
            <a:pPr marL="12700" marR="5080">
              <a:lnSpc>
                <a:spcPct val="103000"/>
              </a:lnSpc>
              <a:spcBef>
                <a:spcPts val="10"/>
              </a:spcBef>
            </a:pPr>
            <a:r>
              <a:rPr sz="1000" dirty="0">
                <a:solidFill>
                  <a:schemeClr val="tx1"/>
                </a:solidFill>
                <a:latin typeface="Times New Roman" panose="02020603050405020304" pitchFamily="18" charset="0"/>
                <a:cs typeface="Times New Roman" panose="02020603050405020304" pitchFamily="18" charset="0"/>
              </a:rPr>
              <a:t>Pobreza de una mayoría de la población. Falta de derechos laborales.</a:t>
            </a:r>
            <a:endParaRPr sz="1000">
              <a:solidFill>
                <a:schemeClr val="tx1"/>
              </a:solidFill>
              <a:latin typeface="Times New Roman" panose="02020603050405020304" pitchFamily="18" charset="0"/>
              <a:cs typeface="Times New Roman" panose="02020603050405020304" pitchFamily="18" charset="0"/>
            </a:endParaRPr>
          </a:p>
          <a:p>
            <a:pPr marL="12700">
              <a:lnSpc>
                <a:spcPct val="100000"/>
              </a:lnSpc>
              <a:spcBef>
                <a:spcPts val="50"/>
              </a:spcBef>
            </a:pPr>
            <a:r>
              <a:rPr sz="1000" dirty="0">
                <a:solidFill>
                  <a:schemeClr val="tx1"/>
                </a:solidFill>
                <a:latin typeface="Times New Roman" panose="02020603050405020304" pitchFamily="18" charset="0"/>
                <a:cs typeface="Times New Roman" panose="02020603050405020304" pitchFamily="18" charset="0"/>
              </a:rPr>
              <a:t>Élite en el poder.</a:t>
            </a:r>
            <a:endParaRPr sz="1000">
              <a:solidFill>
                <a:schemeClr val="tx1"/>
              </a:solidFill>
              <a:latin typeface="Times New Roman" panose="02020603050405020304" pitchFamily="18" charset="0"/>
              <a:cs typeface="Times New Roman" panose="02020603050405020304" pitchFamily="18" charset="0"/>
            </a:endParaRPr>
          </a:p>
        </p:txBody>
      </p:sp>
      <p:sp>
        <p:nvSpPr>
          <p:cNvPr id="19" name="object 19"/>
          <p:cNvSpPr txBox="1"/>
          <p:nvPr/>
        </p:nvSpPr>
        <p:spPr>
          <a:xfrm>
            <a:off x="1089152" y="6815480"/>
            <a:ext cx="808355" cy="860748"/>
          </a:xfrm>
          <a:prstGeom prst="rect">
            <a:avLst/>
          </a:prstGeom>
        </p:spPr>
        <p:txBody>
          <a:bodyPr vert="horz" wrap="square" lIns="0" tIns="13335" rIns="0" bIns="0" rtlCol="0">
            <a:spAutoFit/>
          </a:bodyPr>
          <a:lstStyle/>
          <a:p>
            <a:pPr marL="12700" marR="5080" algn="ctr">
              <a:lnSpc>
                <a:spcPct val="147300"/>
              </a:lnSpc>
              <a:spcBef>
                <a:spcPts val="105"/>
              </a:spcBef>
            </a:pPr>
            <a:r>
              <a:rPr sz="1300" b="1" dirty="0">
                <a:solidFill>
                  <a:schemeClr val="tx1"/>
                </a:solidFill>
                <a:latin typeface="Times New Roman" panose="02020603050405020304" pitchFamily="18" charset="0"/>
                <a:cs typeface="Times New Roman" panose="02020603050405020304" pitchFamily="18" charset="0"/>
              </a:rPr>
              <a:t>Entrevista Díaz- Creelman</a:t>
            </a:r>
          </a:p>
        </p:txBody>
      </p:sp>
      <p:sp>
        <p:nvSpPr>
          <p:cNvPr id="20" name="object 20"/>
          <p:cNvSpPr/>
          <p:nvPr/>
        </p:nvSpPr>
        <p:spPr>
          <a:xfrm>
            <a:off x="1969135" y="6506718"/>
            <a:ext cx="944880" cy="1653539"/>
          </a:xfrm>
          <a:custGeom>
            <a:avLst/>
            <a:gdLst/>
            <a:ahLst/>
            <a:cxnLst/>
            <a:rect l="l" t="t" r="r" b="b"/>
            <a:pathLst>
              <a:path w="944880" h="1653540">
                <a:moveTo>
                  <a:pt x="944879" y="1653539"/>
                </a:moveTo>
                <a:lnTo>
                  <a:pt x="868232" y="1652509"/>
                </a:lnTo>
                <a:lnTo>
                  <a:pt x="795527" y="1649526"/>
                </a:lnTo>
                <a:lnTo>
                  <a:pt x="727738" y="1644753"/>
                </a:lnTo>
                <a:lnTo>
                  <a:pt x="665835" y="1638351"/>
                </a:lnTo>
                <a:lnTo>
                  <a:pt x="610790" y="1630483"/>
                </a:lnTo>
                <a:lnTo>
                  <a:pt x="563575" y="1621310"/>
                </a:lnTo>
                <a:lnTo>
                  <a:pt x="525160" y="1610994"/>
                </a:lnTo>
                <a:lnTo>
                  <a:pt x="478621" y="1587583"/>
                </a:lnTo>
                <a:lnTo>
                  <a:pt x="472439" y="1574812"/>
                </a:lnTo>
                <a:lnTo>
                  <a:pt x="472439" y="905509"/>
                </a:lnTo>
                <a:lnTo>
                  <a:pt x="466254" y="892750"/>
                </a:lnTo>
                <a:lnTo>
                  <a:pt x="419695" y="869347"/>
                </a:lnTo>
                <a:lnTo>
                  <a:pt x="381268" y="859030"/>
                </a:lnTo>
                <a:lnTo>
                  <a:pt x="334041" y="849852"/>
                </a:lnTo>
                <a:lnTo>
                  <a:pt x="278989" y="841977"/>
                </a:lnTo>
                <a:lnTo>
                  <a:pt x="217085" y="835568"/>
                </a:lnTo>
                <a:lnTo>
                  <a:pt x="149303" y="830789"/>
                </a:lnTo>
                <a:lnTo>
                  <a:pt x="76616" y="827802"/>
                </a:lnTo>
                <a:lnTo>
                  <a:pt x="0" y="826769"/>
                </a:lnTo>
                <a:lnTo>
                  <a:pt x="76616" y="825737"/>
                </a:lnTo>
                <a:lnTo>
                  <a:pt x="149303" y="822750"/>
                </a:lnTo>
                <a:lnTo>
                  <a:pt x="217085" y="817971"/>
                </a:lnTo>
                <a:lnTo>
                  <a:pt x="278989" y="811562"/>
                </a:lnTo>
                <a:lnTo>
                  <a:pt x="334041" y="803687"/>
                </a:lnTo>
                <a:lnTo>
                  <a:pt x="381268" y="794509"/>
                </a:lnTo>
                <a:lnTo>
                  <a:pt x="419695" y="784192"/>
                </a:lnTo>
                <a:lnTo>
                  <a:pt x="466254" y="760789"/>
                </a:lnTo>
                <a:lnTo>
                  <a:pt x="472439" y="748029"/>
                </a:lnTo>
                <a:lnTo>
                  <a:pt x="472439" y="78739"/>
                </a:lnTo>
                <a:lnTo>
                  <a:pt x="478621" y="65980"/>
                </a:lnTo>
                <a:lnTo>
                  <a:pt x="525160" y="42577"/>
                </a:lnTo>
                <a:lnTo>
                  <a:pt x="563575" y="32260"/>
                </a:lnTo>
                <a:lnTo>
                  <a:pt x="610790" y="23082"/>
                </a:lnTo>
                <a:lnTo>
                  <a:pt x="665835" y="15207"/>
                </a:lnTo>
                <a:lnTo>
                  <a:pt x="727738" y="8798"/>
                </a:lnTo>
                <a:lnTo>
                  <a:pt x="795527" y="4019"/>
                </a:lnTo>
                <a:lnTo>
                  <a:pt x="868232" y="1032"/>
                </a:lnTo>
                <a:lnTo>
                  <a:pt x="944879"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1" name="object 21"/>
          <p:cNvSpPr txBox="1"/>
          <p:nvPr/>
        </p:nvSpPr>
        <p:spPr>
          <a:xfrm>
            <a:off x="2797810" y="6685636"/>
            <a:ext cx="9760585" cy="1130935"/>
          </a:xfrm>
          <a:prstGeom prst="rect">
            <a:avLst/>
          </a:prstGeom>
        </p:spPr>
        <p:txBody>
          <a:bodyPr vert="horz" wrap="square" lIns="0" tIns="12700" rIns="0" bIns="0" rtlCol="0">
            <a:spAutoFit/>
          </a:bodyPr>
          <a:lstStyle/>
          <a:p>
            <a:pPr marL="12700" marR="5080" algn="just">
              <a:lnSpc>
                <a:spcPct val="109800"/>
              </a:lnSpc>
              <a:spcBef>
                <a:spcPts val="100"/>
              </a:spcBef>
            </a:pPr>
            <a:r>
              <a:rPr sz="1100" dirty="0">
                <a:solidFill>
                  <a:schemeClr val="tx1"/>
                </a:solidFill>
                <a:latin typeface="Times New Roman" panose="02020603050405020304" pitchFamily="18" charset="0"/>
                <a:cs typeface="Times New Roman" panose="02020603050405020304" pitchFamily="18" charset="0"/>
              </a:rPr>
              <a:t>La entrevista de James Creelman al presidente Porfirio Díaz fue el 3 de marzo de 1908, ya que esta fue planeada desde 6 meses antes, esa entrevista fue uno de los factores más importantes para que la revolución de México se llevara a cabo, ya que en ella, James Creelman presionó a Porfirio Díaz para que hablara acerca de lo que parecía ser una dictadura debido al extenso período que llevaba Díaz en el poder, a lo que el presidente mexicano respondió "He esperado pacientemente porque llegue el día en que el pueblo de la República Mexicana esté preparado para escoger y cambiar sus gobernantes en cada elección creo que, finalmente, ese día ha llegado.” Por lo que parecía ser, Díaz finalmente dejaría que alguien más tomara la presidencia en las elecciones de 1910, cosa que evidentemente, fue mentira para quitarse de encima a los estadounidenses indignados por la falta de democracia en el país vecino. Esto ocurrió el</a:t>
            </a:r>
            <a:endParaRPr sz="1100">
              <a:solidFill>
                <a:schemeClr val="tx1"/>
              </a:solidFill>
              <a:latin typeface="Times New Roman" panose="02020603050405020304" pitchFamily="18" charset="0"/>
              <a:cs typeface="Times New Roman" panose="02020603050405020304" pitchFamily="18" charset="0"/>
            </a:endParaRPr>
          </a:p>
        </p:txBody>
      </p:sp>
      <p:pic>
        <p:nvPicPr>
          <p:cNvPr id="23" name="object 23"/>
          <p:cNvPicPr/>
          <p:nvPr/>
        </p:nvPicPr>
        <p:blipFill>
          <a:blip r:embed="rId3" cstate="print">
            <a:grayscl/>
          </a:blip>
          <a:stretch>
            <a:fillRect/>
          </a:stretch>
        </p:blipFill>
        <p:spPr>
          <a:xfrm>
            <a:off x="7549768" y="4400030"/>
            <a:ext cx="2192656" cy="2019807"/>
          </a:xfrm>
          <a:prstGeom prst="rect">
            <a:avLst/>
          </a:prstGeom>
          <a:ln>
            <a:noFill/>
          </a:ln>
          <a:effectLst>
            <a:outerShdw blurRad="292100" dist="139700" dir="2700000" algn="tl" rotWithShape="0">
              <a:srgbClr val="333333">
                <a:alpha val="65000"/>
              </a:srgbClr>
            </a:outerShdw>
          </a:effectLst>
        </p:spPr>
      </p:pic>
      <p:pic>
        <p:nvPicPr>
          <p:cNvPr id="24" name="object 24"/>
          <p:cNvPicPr/>
          <p:nvPr/>
        </p:nvPicPr>
        <p:blipFill>
          <a:blip r:embed="rId4" cstate="print">
            <a:grayscl/>
          </a:blip>
          <a:stretch>
            <a:fillRect/>
          </a:stretch>
        </p:blipFill>
        <p:spPr>
          <a:xfrm>
            <a:off x="10603229" y="3715246"/>
            <a:ext cx="1225551" cy="2684780"/>
          </a:xfrm>
          <a:prstGeom prst="rect">
            <a:avLst/>
          </a:prstGeom>
          <a:ln>
            <a:noFill/>
          </a:ln>
          <a:effectLst>
            <a:outerShdw blurRad="292100" dist="139700" dir="2700000" algn="tl" rotWithShape="0">
              <a:srgbClr val="333333">
                <a:alpha val="65000"/>
              </a:srgbClr>
            </a:outerShdw>
          </a:effectLst>
        </p:spPr>
      </p:pic>
      <p:sp>
        <p:nvSpPr>
          <p:cNvPr id="25" name="bg object 45">
            <a:extLst>
              <a:ext uri="{FF2B5EF4-FFF2-40B4-BE49-F238E27FC236}">
                <a16:creationId xmlns:a16="http://schemas.microsoft.com/office/drawing/2014/main" id="{61655A07-61FF-2049-78B6-57EF446B146B}"/>
              </a:ext>
            </a:extLst>
          </p:cNvPr>
          <p:cNvSpPr/>
          <p:nvPr/>
        </p:nvSpPr>
        <p:spPr>
          <a:xfrm>
            <a:off x="562609" y="1657350"/>
            <a:ext cx="886460" cy="6523990"/>
          </a:xfrm>
          <a:custGeom>
            <a:avLst/>
            <a:gdLst/>
            <a:ahLst/>
            <a:cxnLst/>
            <a:rect l="l" t="t" r="r" b="b"/>
            <a:pathLst>
              <a:path w="886460" h="6523990">
                <a:moveTo>
                  <a:pt x="886460" y="6523989"/>
                </a:moveTo>
                <a:lnTo>
                  <a:pt x="814564" y="6523023"/>
                </a:lnTo>
                <a:lnTo>
                  <a:pt x="746363" y="6520224"/>
                </a:lnTo>
                <a:lnTo>
                  <a:pt x="682768" y="6515745"/>
                </a:lnTo>
                <a:lnTo>
                  <a:pt x="624692" y="6509738"/>
                </a:lnTo>
                <a:lnTo>
                  <a:pt x="573047" y="6502355"/>
                </a:lnTo>
                <a:lnTo>
                  <a:pt x="528746" y="6493748"/>
                </a:lnTo>
                <a:lnTo>
                  <a:pt x="465825" y="6473472"/>
                </a:lnTo>
                <a:lnTo>
                  <a:pt x="443230" y="6450126"/>
                </a:lnTo>
                <a:lnTo>
                  <a:pt x="443230" y="3223641"/>
                </a:lnTo>
                <a:lnTo>
                  <a:pt x="437428" y="3211634"/>
                </a:lnTo>
                <a:lnTo>
                  <a:pt x="393758" y="3189641"/>
                </a:lnTo>
                <a:lnTo>
                  <a:pt x="313412" y="3171348"/>
                </a:lnTo>
                <a:lnTo>
                  <a:pt x="261767" y="3163967"/>
                </a:lnTo>
                <a:lnTo>
                  <a:pt x="203691" y="3157963"/>
                </a:lnTo>
                <a:lnTo>
                  <a:pt x="140096" y="3153488"/>
                </a:lnTo>
                <a:lnTo>
                  <a:pt x="71895" y="3150692"/>
                </a:lnTo>
                <a:lnTo>
                  <a:pt x="0" y="3149727"/>
                </a:lnTo>
                <a:lnTo>
                  <a:pt x="71895" y="3148761"/>
                </a:lnTo>
                <a:lnTo>
                  <a:pt x="140096" y="3145965"/>
                </a:lnTo>
                <a:lnTo>
                  <a:pt x="203691" y="3141490"/>
                </a:lnTo>
                <a:lnTo>
                  <a:pt x="261767" y="3135486"/>
                </a:lnTo>
                <a:lnTo>
                  <a:pt x="313412" y="3128105"/>
                </a:lnTo>
                <a:lnTo>
                  <a:pt x="357713" y="3119496"/>
                </a:lnTo>
                <a:lnTo>
                  <a:pt x="420634" y="3099203"/>
                </a:lnTo>
                <a:lnTo>
                  <a:pt x="443230" y="3075813"/>
                </a:lnTo>
                <a:lnTo>
                  <a:pt x="443230" y="73913"/>
                </a:lnTo>
                <a:lnTo>
                  <a:pt x="449031" y="61907"/>
                </a:lnTo>
                <a:lnTo>
                  <a:pt x="492704" y="39914"/>
                </a:lnTo>
                <a:lnTo>
                  <a:pt x="573052" y="21621"/>
                </a:lnTo>
                <a:lnTo>
                  <a:pt x="624698" y="14240"/>
                </a:lnTo>
                <a:lnTo>
                  <a:pt x="682774" y="8236"/>
                </a:lnTo>
                <a:lnTo>
                  <a:pt x="746368" y="3761"/>
                </a:lnTo>
                <a:lnTo>
                  <a:pt x="814568" y="965"/>
                </a:lnTo>
                <a:lnTo>
                  <a:pt x="886460"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7" name="CuadroTexto 26">
            <a:extLst>
              <a:ext uri="{FF2B5EF4-FFF2-40B4-BE49-F238E27FC236}">
                <a16:creationId xmlns:a16="http://schemas.microsoft.com/office/drawing/2014/main" id="{9A4304E2-8152-47A7-4006-EA4E42B9B3FE}"/>
              </a:ext>
            </a:extLst>
          </p:cNvPr>
          <p:cNvSpPr txBox="1"/>
          <p:nvPr/>
        </p:nvSpPr>
        <p:spPr>
          <a:xfrm rot="16200000">
            <a:off x="-914560" y="4496900"/>
            <a:ext cx="2446908" cy="492443"/>
          </a:xfrm>
          <a:prstGeom prst="rect">
            <a:avLst/>
          </a:prstGeom>
          <a:noFill/>
        </p:spPr>
        <p:txBody>
          <a:bodyPr wrap="square">
            <a:spAutoFit/>
          </a:bodyPr>
          <a:lstStyle/>
          <a:p>
            <a:pPr algn="ctr"/>
            <a:r>
              <a:rPr lang="es-CO" sz="2600" b="1" dirty="0">
                <a:solidFill>
                  <a:schemeClr val="tx1"/>
                </a:solidFill>
                <a:latin typeface="Times New Roman" panose="02020603050405020304" pitchFamily="18" charset="0"/>
                <a:cs typeface="Times New Roman" panose="02020603050405020304" pitchFamily="18" charset="0"/>
              </a:rPr>
              <a:t>PORFIRIATO</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552</Words>
  <Application>Microsoft Office PowerPoint</Application>
  <PresentationFormat>Personalizado</PresentationFormat>
  <Paragraphs>20</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Calibri</vt:lpstr>
      <vt:lpstr>Times New Roman</vt:lpstr>
      <vt:lpstr>Wingdings</vt:lpstr>
      <vt:lpstr>Office Theme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2023-11-02T22:48:16Z</dcterms:created>
  <dcterms:modified xsi:type="dcterms:W3CDTF">2023-11-02T22:48:30Z</dcterms:modified>
</cp:coreProperties>
</file>