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2103100" cy="11093450"/>
  <p:notesSz cx="12103100" cy="110934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22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7732" y="3438969"/>
            <a:ext cx="10287635" cy="23296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15465" y="6212332"/>
            <a:ext cx="8472170" cy="27733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5155" y="2551493"/>
            <a:ext cx="5264848" cy="73216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33096" y="2551493"/>
            <a:ext cx="5264848" cy="73216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weave">
          <a:fgClr>
            <a:schemeClr val="accent3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5155" y="443738"/>
            <a:ext cx="10892790" cy="17749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5155" y="2551493"/>
            <a:ext cx="10892790" cy="73216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15054" y="10316909"/>
            <a:ext cx="3872992" cy="554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5155" y="10316909"/>
            <a:ext cx="2783713" cy="554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14232" y="10316909"/>
            <a:ext cx="2783713" cy="554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1137919" y="438149"/>
            <a:ext cx="558800" cy="9925050"/>
          </a:xfrm>
          <a:custGeom>
            <a:avLst/>
            <a:gdLst/>
            <a:ahLst/>
            <a:cxnLst/>
            <a:rect l="l" t="t" r="r" b="b"/>
            <a:pathLst>
              <a:path w="558800" h="9925050">
                <a:moveTo>
                  <a:pt x="558800" y="9925050"/>
                </a:moveTo>
                <a:lnTo>
                  <a:pt x="484525" y="9923386"/>
                </a:lnTo>
                <a:lnTo>
                  <a:pt x="417782" y="9918691"/>
                </a:lnTo>
                <a:lnTo>
                  <a:pt x="361235" y="9911410"/>
                </a:lnTo>
                <a:lnTo>
                  <a:pt x="317547" y="9901986"/>
                </a:lnTo>
                <a:lnTo>
                  <a:pt x="279400" y="9878491"/>
                </a:lnTo>
                <a:lnTo>
                  <a:pt x="279400" y="5009134"/>
                </a:lnTo>
                <a:lnTo>
                  <a:pt x="269419" y="4996729"/>
                </a:lnTo>
                <a:lnTo>
                  <a:pt x="197564" y="4976161"/>
                </a:lnTo>
                <a:lnTo>
                  <a:pt x="141017" y="4968879"/>
                </a:lnTo>
                <a:lnTo>
                  <a:pt x="74274" y="4964187"/>
                </a:lnTo>
                <a:lnTo>
                  <a:pt x="0" y="4962525"/>
                </a:lnTo>
                <a:lnTo>
                  <a:pt x="74274" y="4960862"/>
                </a:lnTo>
                <a:lnTo>
                  <a:pt x="141017" y="4956170"/>
                </a:lnTo>
                <a:lnTo>
                  <a:pt x="197564" y="4948888"/>
                </a:lnTo>
                <a:lnTo>
                  <a:pt x="241252" y="4939458"/>
                </a:lnTo>
                <a:lnTo>
                  <a:pt x="279400" y="4915916"/>
                </a:lnTo>
                <a:lnTo>
                  <a:pt x="279400" y="46608"/>
                </a:lnTo>
                <a:lnTo>
                  <a:pt x="289380" y="34204"/>
                </a:lnTo>
                <a:lnTo>
                  <a:pt x="317547" y="23066"/>
                </a:lnTo>
                <a:lnTo>
                  <a:pt x="361235" y="13636"/>
                </a:lnTo>
                <a:lnTo>
                  <a:pt x="417782" y="6354"/>
                </a:lnTo>
                <a:lnTo>
                  <a:pt x="484525" y="1662"/>
                </a:lnTo>
                <a:lnTo>
                  <a:pt x="55880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085464" y="7115174"/>
            <a:ext cx="180975" cy="3676650"/>
          </a:xfrm>
          <a:custGeom>
            <a:avLst/>
            <a:gdLst/>
            <a:ahLst/>
            <a:cxnLst/>
            <a:rect l="l" t="t" r="r" b="b"/>
            <a:pathLst>
              <a:path w="180975" h="3676650">
                <a:moveTo>
                  <a:pt x="180975" y="3676624"/>
                </a:moveTo>
                <a:lnTo>
                  <a:pt x="145716" y="3675438"/>
                </a:lnTo>
                <a:lnTo>
                  <a:pt x="116935" y="3672204"/>
                </a:lnTo>
                <a:lnTo>
                  <a:pt x="97536" y="3667409"/>
                </a:lnTo>
                <a:lnTo>
                  <a:pt x="90424" y="3661537"/>
                </a:lnTo>
                <a:lnTo>
                  <a:pt x="90551" y="1853438"/>
                </a:lnTo>
                <a:lnTo>
                  <a:pt x="83439" y="1847540"/>
                </a:lnTo>
                <a:lnTo>
                  <a:pt x="64039" y="1842738"/>
                </a:lnTo>
                <a:lnTo>
                  <a:pt x="35258" y="1839507"/>
                </a:lnTo>
                <a:lnTo>
                  <a:pt x="0" y="1838325"/>
                </a:lnTo>
                <a:lnTo>
                  <a:pt x="35258" y="1837142"/>
                </a:lnTo>
                <a:lnTo>
                  <a:pt x="64039" y="1833911"/>
                </a:lnTo>
                <a:lnTo>
                  <a:pt x="83439" y="1829109"/>
                </a:lnTo>
                <a:lnTo>
                  <a:pt x="90551" y="1823212"/>
                </a:lnTo>
                <a:lnTo>
                  <a:pt x="90551" y="15112"/>
                </a:lnTo>
                <a:lnTo>
                  <a:pt x="97661" y="9215"/>
                </a:lnTo>
                <a:lnTo>
                  <a:pt x="117046" y="4413"/>
                </a:lnTo>
                <a:lnTo>
                  <a:pt x="145790" y="1182"/>
                </a:lnTo>
                <a:lnTo>
                  <a:pt x="180975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101975" y="421004"/>
            <a:ext cx="259079" cy="1510665"/>
          </a:xfrm>
          <a:custGeom>
            <a:avLst/>
            <a:gdLst/>
            <a:ahLst/>
            <a:cxnLst/>
            <a:rect l="l" t="t" r="r" b="b"/>
            <a:pathLst>
              <a:path w="259079" h="1510664">
                <a:moveTo>
                  <a:pt x="259079" y="1510665"/>
                </a:moveTo>
                <a:lnTo>
                  <a:pt x="208674" y="1508970"/>
                </a:lnTo>
                <a:lnTo>
                  <a:pt x="167497" y="1504346"/>
                </a:lnTo>
                <a:lnTo>
                  <a:pt x="139725" y="1497484"/>
                </a:lnTo>
                <a:lnTo>
                  <a:pt x="129539" y="1489075"/>
                </a:lnTo>
                <a:lnTo>
                  <a:pt x="129539" y="776986"/>
                </a:lnTo>
                <a:lnTo>
                  <a:pt x="119354" y="768576"/>
                </a:lnTo>
                <a:lnTo>
                  <a:pt x="91582" y="761714"/>
                </a:lnTo>
                <a:lnTo>
                  <a:pt x="50405" y="757090"/>
                </a:lnTo>
                <a:lnTo>
                  <a:pt x="0" y="755396"/>
                </a:lnTo>
                <a:lnTo>
                  <a:pt x="50405" y="753683"/>
                </a:lnTo>
                <a:lnTo>
                  <a:pt x="91582" y="749030"/>
                </a:lnTo>
                <a:lnTo>
                  <a:pt x="119354" y="742162"/>
                </a:lnTo>
                <a:lnTo>
                  <a:pt x="129539" y="733805"/>
                </a:lnTo>
                <a:lnTo>
                  <a:pt x="129539" y="21590"/>
                </a:lnTo>
                <a:lnTo>
                  <a:pt x="139725" y="13180"/>
                </a:lnTo>
                <a:lnTo>
                  <a:pt x="167497" y="6318"/>
                </a:lnTo>
                <a:lnTo>
                  <a:pt x="208674" y="1694"/>
                </a:lnTo>
                <a:lnTo>
                  <a:pt x="259079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54348" y="438657"/>
            <a:ext cx="3670300" cy="146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727075" indent="-228600">
              <a:lnSpc>
                <a:spcPct val="110000"/>
              </a:lnSpc>
              <a:spcBef>
                <a:spcPts val="10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 comunicamos para satisfacer nuestras  necesidades.</a:t>
            </a:r>
          </a:p>
          <a:p>
            <a:pPr marL="241300" marR="5080" indent="-228600">
              <a:lnSpc>
                <a:spcPct val="108300"/>
              </a:lnSpc>
              <a:spcBef>
                <a:spcPts val="9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 comunicamos para fortalecer y mantener nuestro  sentido de identidad.</a:t>
            </a:r>
          </a:p>
          <a:p>
            <a:pPr marL="241300" indent="-228600">
              <a:lnSpc>
                <a:spcPct val="100000"/>
              </a:lnSpc>
              <a:spcBef>
                <a:spcPts val="21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 comunicamos para cumplir con las</a:t>
            </a:r>
          </a:p>
          <a:p>
            <a:pPr marL="241300" indent="-228600">
              <a:lnSpc>
                <a:spcPct val="100000"/>
              </a:lnSpc>
              <a:spcBef>
                <a:spcPts val="19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Obligaciones sociales.</a:t>
            </a:r>
          </a:p>
          <a:p>
            <a:pPr marL="241300" indent="-228600">
              <a:lnSpc>
                <a:spcPct val="100000"/>
              </a:lnSpc>
              <a:spcBef>
                <a:spcPts val="19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 comunicamos para detallar relaciones.</a:t>
            </a:r>
          </a:p>
        </p:txBody>
      </p:sp>
      <p:sp>
        <p:nvSpPr>
          <p:cNvPr id="29" name="object 29"/>
          <p:cNvSpPr/>
          <p:nvPr/>
        </p:nvSpPr>
        <p:spPr>
          <a:xfrm>
            <a:off x="3091179" y="3245866"/>
            <a:ext cx="225425" cy="2009139"/>
          </a:xfrm>
          <a:custGeom>
            <a:avLst/>
            <a:gdLst/>
            <a:ahLst/>
            <a:cxnLst/>
            <a:rect l="l" t="t" r="r" b="b"/>
            <a:pathLst>
              <a:path w="225425" h="2009139">
                <a:moveTo>
                  <a:pt x="225424" y="2009139"/>
                </a:moveTo>
                <a:lnTo>
                  <a:pt x="181550" y="2007649"/>
                </a:lnTo>
                <a:lnTo>
                  <a:pt x="145700" y="2003599"/>
                </a:lnTo>
                <a:lnTo>
                  <a:pt x="121519" y="1997620"/>
                </a:lnTo>
                <a:lnTo>
                  <a:pt x="112649" y="1990343"/>
                </a:lnTo>
                <a:lnTo>
                  <a:pt x="112649" y="1023238"/>
                </a:lnTo>
                <a:lnTo>
                  <a:pt x="103798" y="1015982"/>
                </a:lnTo>
                <a:lnTo>
                  <a:pt x="79660" y="1010046"/>
                </a:lnTo>
                <a:lnTo>
                  <a:pt x="43854" y="1006040"/>
                </a:lnTo>
                <a:lnTo>
                  <a:pt x="0" y="1004569"/>
                </a:lnTo>
                <a:lnTo>
                  <a:pt x="43854" y="1003079"/>
                </a:lnTo>
                <a:lnTo>
                  <a:pt x="79660" y="999029"/>
                </a:lnTo>
                <a:lnTo>
                  <a:pt x="103798" y="993050"/>
                </a:lnTo>
                <a:lnTo>
                  <a:pt x="112649" y="985774"/>
                </a:lnTo>
                <a:lnTo>
                  <a:pt x="112649" y="18668"/>
                </a:lnTo>
                <a:lnTo>
                  <a:pt x="121519" y="11412"/>
                </a:lnTo>
                <a:lnTo>
                  <a:pt x="145700" y="5476"/>
                </a:lnTo>
                <a:lnTo>
                  <a:pt x="181550" y="1470"/>
                </a:lnTo>
                <a:lnTo>
                  <a:pt x="225424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621272" y="2307463"/>
            <a:ext cx="1720723" cy="4043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2110" marR="5080" indent="-360045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La comunicación tiene  un propósito.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5606033" y="2926460"/>
            <a:ext cx="1540255" cy="4089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2590" marR="5080" indent="-390525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La comunicación es  continua.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5529834" y="3493389"/>
            <a:ext cx="1616455" cy="6068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81915">
              <a:lnSpc>
                <a:spcPct val="110100"/>
              </a:lnSpc>
              <a:spcBef>
                <a:spcPts val="95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Los mensajes de la  comunicación varían en  un código consciente.</a:t>
            </a:r>
          </a:p>
        </p:txBody>
      </p:sp>
      <p:sp>
        <p:nvSpPr>
          <p:cNvPr id="34" name="object 34"/>
          <p:cNvSpPr txBox="1"/>
          <p:nvPr/>
        </p:nvSpPr>
        <p:spPr>
          <a:xfrm>
            <a:off x="5599938" y="4347209"/>
            <a:ext cx="1597025" cy="4089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6100" marR="5080" indent="-534035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La comunicación es de  relación</a:t>
            </a:r>
          </a:p>
        </p:txBody>
      </p:sp>
      <p:sp>
        <p:nvSpPr>
          <p:cNvPr id="36" name="object 36"/>
          <p:cNvSpPr txBox="1"/>
          <p:nvPr/>
        </p:nvSpPr>
        <p:spPr>
          <a:xfrm>
            <a:off x="5615178" y="5124703"/>
            <a:ext cx="1758441" cy="4043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100" marR="5080" indent="-153035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La comunicación tiene  implicaciones éticas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5648959" y="5901944"/>
            <a:ext cx="1575689" cy="4089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8784" marR="5080" indent="-426720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La comunicación se  aprende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7517638" y="2197734"/>
            <a:ext cx="3125470" cy="4089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*Cuando la gente se comunica con los otros, tiene  un propósito hacerlo.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7407274" y="2145664"/>
            <a:ext cx="78740" cy="614680"/>
          </a:xfrm>
          <a:custGeom>
            <a:avLst/>
            <a:gdLst/>
            <a:ahLst/>
            <a:cxnLst/>
            <a:rect l="l" t="t" r="r" b="b"/>
            <a:pathLst>
              <a:path w="78740" h="614680">
                <a:moveTo>
                  <a:pt x="78740" y="614679"/>
                </a:moveTo>
                <a:lnTo>
                  <a:pt x="63426" y="614168"/>
                </a:lnTo>
                <a:lnTo>
                  <a:pt x="50911" y="612775"/>
                </a:lnTo>
                <a:lnTo>
                  <a:pt x="42467" y="610715"/>
                </a:lnTo>
                <a:lnTo>
                  <a:pt x="39370" y="608202"/>
                </a:lnTo>
                <a:lnTo>
                  <a:pt x="39370" y="313943"/>
                </a:lnTo>
                <a:lnTo>
                  <a:pt x="36272" y="311358"/>
                </a:lnTo>
                <a:lnTo>
                  <a:pt x="27828" y="309260"/>
                </a:lnTo>
                <a:lnTo>
                  <a:pt x="15313" y="307853"/>
                </a:lnTo>
                <a:lnTo>
                  <a:pt x="0" y="307339"/>
                </a:lnTo>
                <a:lnTo>
                  <a:pt x="15313" y="306828"/>
                </a:lnTo>
                <a:lnTo>
                  <a:pt x="27828" y="305434"/>
                </a:lnTo>
                <a:lnTo>
                  <a:pt x="36272" y="303375"/>
                </a:lnTo>
                <a:lnTo>
                  <a:pt x="39370" y="300862"/>
                </a:lnTo>
                <a:lnTo>
                  <a:pt x="39370" y="6603"/>
                </a:lnTo>
                <a:lnTo>
                  <a:pt x="42467" y="4018"/>
                </a:lnTo>
                <a:lnTo>
                  <a:pt x="50911" y="1920"/>
                </a:lnTo>
                <a:lnTo>
                  <a:pt x="63426" y="513"/>
                </a:lnTo>
                <a:lnTo>
                  <a:pt x="7874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7373619" y="2851022"/>
            <a:ext cx="78740" cy="614680"/>
          </a:xfrm>
          <a:custGeom>
            <a:avLst/>
            <a:gdLst/>
            <a:ahLst/>
            <a:cxnLst/>
            <a:rect l="l" t="t" r="r" b="b"/>
            <a:pathLst>
              <a:path w="78740" h="614679">
                <a:moveTo>
                  <a:pt x="78739" y="614679"/>
                </a:moveTo>
                <a:lnTo>
                  <a:pt x="63426" y="614148"/>
                </a:lnTo>
                <a:lnTo>
                  <a:pt x="50911" y="612711"/>
                </a:lnTo>
                <a:lnTo>
                  <a:pt x="42467" y="610608"/>
                </a:lnTo>
                <a:lnTo>
                  <a:pt x="39370" y="608076"/>
                </a:lnTo>
                <a:lnTo>
                  <a:pt x="39370" y="313817"/>
                </a:lnTo>
                <a:lnTo>
                  <a:pt x="36272" y="311304"/>
                </a:lnTo>
                <a:lnTo>
                  <a:pt x="27828" y="309245"/>
                </a:lnTo>
                <a:lnTo>
                  <a:pt x="15313" y="307851"/>
                </a:lnTo>
                <a:lnTo>
                  <a:pt x="0" y="307340"/>
                </a:lnTo>
                <a:lnTo>
                  <a:pt x="15313" y="306808"/>
                </a:lnTo>
                <a:lnTo>
                  <a:pt x="27828" y="305371"/>
                </a:lnTo>
                <a:lnTo>
                  <a:pt x="36272" y="303268"/>
                </a:lnTo>
                <a:lnTo>
                  <a:pt x="39370" y="300735"/>
                </a:lnTo>
                <a:lnTo>
                  <a:pt x="39370" y="6476"/>
                </a:lnTo>
                <a:lnTo>
                  <a:pt x="42467" y="3964"/>
                </a:lnTo>
                <a:lnTo>
                  <a:pt x="50911" y="1905"/>
                </a:lnTo>
                <a:lnTo>
                  <a:pt x="63426" y="511"/>
                </a:lnTo>
                <a:lnTo>
                  <a:pt x="78739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7381874" y="3592322"/>
            <a:ext cx="78740" cy="614680"/>
          </a:xfrm>
          <a:custGeom>
            <a:avLst/>
            <a:gdLst/>
            <a:ahLst/>
            <a:cxnLst/>
            <a:rect l="l" t="t" r="r" b="b"/>
            <a:pathLst>
              <a:path w="78740" h="614679">
                <a:moveTo>
                  <a:pt x="78740" y="614679"/>
                </a:moveTo>
                <a:lnTo>
                  <a:pt x="63426" y="614166"/>
                </a:lnTo>
                <a:lnTo>
                  <a:pt x="50911" y="612759"/>
                </a:lnTo>
                <a:lnTo>
                  <a:pt x="42467" y="610661"/>
                </a:lnTo>
                <a:lnTo>
                  <a:pt x="39370" y="608076"/>
                </a:lnTo>
                <a:lnTo>
                  <a:pt x="39370" y="313817"/>
                </a:lnTo>
                <a:lnTo>
                  <a:pt x="36272" y="311304"/>
                </a:lnTo>
                <a:lnTo>
                  <a:pt x="27828" y="309245"/>
                </a:lnTo>
                <a:lnTo>
                  <a:pt x="15313" y="307851"/>
                </a:lnTo>
                <a:lnTo>
                  <a:pt x="0" y="307340"/>
                </a:lnTo>
                <a:lnTo>
                  <a:pt x="15313" y="306826"/>
                </a:lnTo>
                <a:lnTo>
                  <a:pt x="27828" y="305419"/>
                </a:lnTo>
                <a:lnTo>
                  <a:pt x="36272" y="303321"/>
                </a:lnTo>
                <a:lnTo>
                  <a:pt x="39370" y="300735"/>
                </a:lnTo>
                <a:lnTo>
                  <a:pt x="39370" y="6476"/>
                </a:lnTo>
                <a:lnTo>
                  <a:pt x="42467" y="3964"/>
                </a:lnTo>
                <a:lnTo>
                  <a:pt x="50911" y="1905"/>
                </a:lnTo>
                <a:lnTo>
                  <a:pt x="63426" y="511"/>
                </a:lnTo>
                <a:lnTo>
                  <a:pt x="7874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7409814" y="4284979"/>
            <a:ext cx="78740" cy="614680"/>
          </a:xfrm>
          <a:custGeom>
            <a:avLst/>
            <a:gdLst/>
            <a:ahLst/>
            <a:cxnLst/>
            <a:rect l="l" t="t" r="r" b="b"/>
            <a:pathLst>
              <a:path w="78740" h="614679">
                <a:moveTo>
                  <a:pt x="78739" y="614680"/>
                </a:moveTo>
                <a:lnTo>
                  <a:pt x="63426" y="614166"/>
                </a:lnTo>
                <a:lnTo>
                  <a:pt x="50911" y="612759"/>
                </a:lnTo>
                <a:lnTo>
                  <a:pt x="42467" y="610661"/>
                </a:lnTo>
                <a:lnTo>
                  <a:pt x="39369" y="608076"/>
                </a:lnTo>
                <a:lnTo>
                  <a:pt x="39369" y="313817"/>
                </a:lnTo>
                <a:lnTo>
                  <a:pt x="36272" y="311304"/>
                </a:lnTo>
                <a:lnTo>
                  <a:pt x="27828" y="309245"/>
                </a:lnTo>
                <a:lnTo>
                  <a:pt x="15313" y="307851"/>
                </a:lnTo>
                <a:lnTo>
                  <a:pt x="0" y="307340"/>
                </a:lnTo>
                <a:lnTo>
                  <a:pt x="15313" y="306826"/>
                </a:lnTo>
                <a:lnTo>
                  <a:pt x="27828" y="305419"/>
                </a:lnTo>
                <a:lnTo>
                  <a:pt x="36272" y="303321"/>
                </a:lnTo>
                <a:lnTo>
                  <a:pt x="39369" y="300736"/>
                </a:lnTo>
                <a:lnTo>
                  <a:pt x="39369" y="6476"/>
                </a:lnTo>
                <a:lnTo>
                  <a:pt x="42467" y="3964"/>
                </a:lnTo>
                <a:lnTo>
                  <a:pt x="50911" y="1905"/>
                </a:lnTo>
                <a:lnTo>
                  <a:pt x="63426" y="511"/>
                </a:lnTo>
                <a:lnTo>
                  <a:pt x="78739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417434" y="5026025"/>
            <a:ext cx="78740" cy="614680"/>
          </a:xfrm>
          <a:custGeom>
            <a:avLst/>
            <a:gdLst/>
            <a:ahLst/>
            <a:cxnLst/>
            <a:rect l="l" t="t" r="r" b="b"/>
            <a:pathLst>
              <a:path w="78740" h="614679">
                <a:moveTo>
                  <a:pt x="78740" y="614679"/>
                </a:moveTo>
                <a:lnTo>
                  <a:pt x="63426" y="614166"/>
                </a:lnTo>
                <a:lnTo>
                  <a:pt x="50911" y="612759"/>
                </a:lnTo>
                <a:lnTo>
                  <a:pt x="42467" y="610661"/>
                </a:lnTo>
                <a:lnTo>
                  <a:pt x="39370" y="608076"/>
                </a:lnTo>
                <a:lnTo>
                  <a:pt x="39370" y="313816"/>
                </a:lnTo>
                <a:lnTo>
                  <a:pt x="36272" y="311304"/>
                </a:lnTo>
                <a:lnTo>
                  <a:pt x="27828" y="309244"/>
                </a:lnTo>
                <a:lnTo>
                  <a:pt x="15313" y="307851"/>
                </a:lnTo>
                <a:lnTo>
                  <a:pt x="0" y="307339"/>
                </a:lnTo>
                <a:lnTo>
                  <a:pt x="15313" y="306826"/>
                </a:lnTo>
                <a:lnTo>
                  <a:pt x="27828" y="305419"/>
                </a:lnTo>
                <a:lnTo>
                  <a:pt x="36272" y="303321"/>
                </a:lnTo>
                <a:lnTo>
                  <a:pt x="39370" y="300736"/>
                </a:lnTo>
                <a:lnTo>
                  <a:pt x="39370" y="6476"/>
                </a:lnTo>
                <a:lnTo>
                  <a:pt x="42467" y="3964"/>
                </a:lnTo>
                <a:lnTo>
                  <a:pt x="50911" y="1904"/>
                </a:lnTo>
                <a:lnTo>
                  <a:pt x="63426" y="511"/>
                </a:lnTo>
                <a:lnTo>
                  <a:pt x="7874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7386319" y="5772784"/>
            <a:ext cx="78740" cy="614680"/>
          </a:xfrm>
          <a:custGeom>
            <a:avLst/>
            <a:gdLst/>
            <a:ahLst/>
            <a:cxnLst/>
            <a:rect l="l" t="t" r="r" b="b"/>
            <a:pathLst>
              <a:path w="78740" h="614679">
                <a:moveTo>
                  <a:pt x="78739" y="614679"/>
                </a:moveTo>
                <a:lnTo>
                  <a:pt x="63426" y="614166"/>
                </a:lnTo>
                <a:lnTo>
                  <a:pt x="50911" y="612759"/>
                </a:lnTo>
                <a:lnTo>
                  <a:pt x="42467" y="610661"/>
                </a:lnTo>
                <a:lnTo>
                  <a:pt x="39370" y="608076"/>
                </a:lnTo>
                <a:lnTo>
                  <a:pt x="39370" y="313816"/>
                </a:lnTo>
                <a:lnTo>
                  <a:pt x="36272" y="311304"/>
                </a:lnTo>
                <a:lnTo>
                  <a:pt x="27828" y="309244"/>
                </a:lnTo>
                <a:lnTo>
                  <a:pt x="15313" y="307851"/>
                </a:lnTo>
                <a:lnTo>
                  <a:pt x="0" y="307339"/>
                </a:lnTo>
                <a:lnTo>
                  <a:pt x="15313" y="306826"/>
                </a:lnTo>
                <a:lnTo>
                  <a:pt x="27828" y="305419"/>
                </a:lnTo>
                <a:lnTo>
                  <a:pt x="36272" y="303321"/>
                </a:lnTo>
                <a:lnTo>
                  <a:pt x="39370" y="300736"/>
                </a:lnTo>
                <a:lnTo>
                  <a:pt x="39370" y="6476"/>
                </a:lnTo>
                <a:lnTo>
                  <a:pt x="42467" y="3964"/>
                </a:lnTo>
                <a:lnTo>
                  <a:pt x="50911" y="1904"/>
                </a:lnTo>
                <a:lnTo>
                  <a:pt x="63426" y="511"/>
                </a:lnTo>
                <a:lnTo>
                  <a:pt x="78739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578597" y="3676268"/>
            <a:ext cx="3595370" cy="4089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*Participar el sentido a otra persona implica codificar los  mensajes con símbolos verbales y no verbales.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520685" y="4295393"/>
            <a:ext cx="2768600" cy="6074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*En cualquier medio de comunicación la  gente no solo comparte un sentido  satisfecho, sino está negociando su relación.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511542" y="5088128"/>
            <a:ext cx="3933190" cy="4108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7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*En los encuentros, nosotros elegimos si nos comunicamos  éticamente o no. La ética es un conjunto de principios morales.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566406" y="5844031"/>
            <a:ext cx="3096260" cy="3978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*La comunicación parece ser un comportamiento  natural, innato. Pero la comunicación se aprende.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9" name="object 5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52810" y="4264132"/>
            <a:ext cx="134736" cy="689648"/>
          </a:xfrm>
          <a:prstGeom prst="rect">
            <a:avLst/>
          </a:prstGeom>
        </p:spPr>
      </p:pic>
      <p:sp>
        <p:nvSpPr>
          <p:cNvPr id="60" name="object 60"/>
          <p:cNvSpPr/>
          <p:nvPr/>
        </p:nvSpPr>
        <p:spPr>
          <a:xfrm>
            <a:off x="10556874" y="4276089"/>
            <a:ext cx="78740" cy="614680"/>
          </a:xfrm>
          <a:custGeom>
            <a:avLst/>
            <a:gdLst/>
            <a:ahLst/>
            <a:cxnLst/>
            <a:rect l="l" t="t" r="r" b="b"/>
            <a:pathLst>
              <a:path w="78740" h="614679">
                <a:moveTo>
                  <a:pt x="78740" y="614679"/>
                </a:moveTo>
                <a:lnTo>
                  <a:pt x="63426" y="614166"/>
                </a:lnTo>
                <a:lnTo>
                  <a:pt x="50911" y="612759"/>
                </a:lnTo>
                <a:lnTo>
                  <a:pt x="42467" y="610661"/>
                </a:lnTo>
                <a:lnTo>
                  <a:pt x="39370" y="608075"/>
                </a:lnTo>
                <a:lnTo>
                  <a:pt x="39370" y="313816"/>
                </a:lnTo>
                <a:lnTo>
                  <a:pt x="36272" y="311304"/>
                </a:lnTo>
                <a:lnTo>
                  <a:pt x="27828" y="309244"/>
                </a:lnTo>
                <a:lnTo>
                  <a:pt x="15313" y="307851"/>
                </a:lnTo>
                <a:lnTo>
                  <a:pt x="0" y="307339"/>
                </a:lnTo>
                <a:lnTo>
                  <a:pt x="15313" y="306826"/>
                </a:lnTo>
                <a:lnTo>
                  <a:pt x="27828" y="305419"/>
                </a:lnTo>
                <a:lnTo>
                  <a:pt x="36272" y="303321"/>
                </a:lnTo>
                <a:lnTo>
                  <a:pt x="39370" y="300735"/>
                </a:lnTo>
                <a:lnTo>
                  <a:pt x="39370" y="6476"/>
                </a:lnTo>
                <a:lnTo>
                  <a:pt x="42467" y="3964"/>
                </a:lnTo>
                <a:lnTo>
                  <a:pt x="50911" y="1904"/>
                </a:lnTo>
                <a:lnTo>
                  <a:pt x="63426" y="511"/>
                </a:lnTo>
                <a:lnTo>
                  <a:pt x="7874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0746485" y="4322826"/>
            <a:ext cx="892175" cy="4089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Del amor al  odio.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505445" y="2874644"/>
            <a:ext cx="3990340" cy="3978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*Aun el silencio o la ausencia son comportamientos de  comunicación si otra persona deduce algún significado de estos.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359277" y="7240269"/>
            <a:ext cx="96456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Informar</a:t>
            </a:r>
          </a:p>
        </p:txBody>
      </p:sp>
      <p:sp>
        <p:nvSpPr>
          <p:cNvPr id="65" name="object 65"/>
          <p:cNvSpPr txBox="1"/>
          <p:nvPr/>
        </p:nvSpPr>
        <p:spPr>
          <a:xfrm>
            <a:off x="3319653" y="8258682"/>
            <a:ext cx="100418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Entretener</a:t>
            </a:r>
          </a:p>
        </p:txBody>
      </p:sp>
      <p:sp>
        <p:nvSpPr>
          <p:cNvPr id="66" name="object 66"/>
          <p:cNvSpPr txBox="1"/>
          <p:nvPr/>
        </p:nvSpPr>
        <p:spPr>
          <a:xfrm>
            <a:off x="3316604" y="9155048"/>
            <a:ext cx="96837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Persuadir</a:t>
            </a:r>
          </a:p>
        </p:txBody>
      </p:sp>
      <p:sp>
        <p:nvSpPr>
          <p:cNvPr id="67" name="object 67"/>
          <p:cNvSpPr txBox="1"/>
          <p:nvPr/>
        </p:nvSpPr>
        <p:spPr>
          <a:xfrm>
            <a:off x="3313557" y="10072827"/>
            <a:ext cx="851282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Actuar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505705" y="7060438"/>
            <a:ext cx="3311525" cy="629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0100"/>
              </a:lnSpc>
              <a:spcBef>
                <a:spcPts val="95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Intenta explicar algún suceso o término, describir  relaciones entre conceptos o bien instruir sobre algún  proceso o conocimiento. Específicamente: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4284979" y="6987540"/>
            <a:ext cx="149860" cy="832485"/>
          </a:xfrm>
          <a:custGeom>
            <a:avLst/>
            <a:gdLst/>
            <a:ahLst/>
            <a:cxnLst/>
            <a:rect l="l" t="t" r="r" b="b"/>
            <a:pathLst>
              <a:path w="149860" h="832484">
                <a:moveTo>
                  <a:pt x="149860" y="832485"/>
                </a:moveTo>
                <a:lnTo>
                  <a:pt x="120685" y="831502"/>
                </a:lnTo>
                <a:lnTo>
                  <a:pt x="96869" y="828817"/>
                </a:lnTo>
                <a:lnTo>
                  <a:pt x="80815" y="824823"/>
                </a:lnTo>
                <a:lnTo>
                  <a:pt x="74930" y="819912"/>
                </a:lnTo>
                <a:lnTo>
                  <a:pt x="74930" y="428752"/>
                </a:lnTo>
                <a:lnTo>
                  <a:pt x="69044" y="423840"/>
                </a:lnTo>
                <a:lnTo>
                  <a:pt x="52990" y="419846"/>
                </a:lnTo>
                <a:lnTo>
                  <a:pt x="29174" y="417161"/>
                </a:lnTo>
                <a:lnTo>
                  <a:pt x="0" y="416179"/>
                </a:lnTo>
                <a:lnTo>
                  <a:pt x="29174" y="415198"/>
                </a:lnTo>
                <a:lnTo>
                  <a:pt x="52990" y="412527"/>
                </a:lnTo>
                <a:lnTo>
                  <a:pt x="69044" y="408570"/>
                </a:lnTo>
                <a:lnTo>
                  <a:pt x="74930" y="403733"/>
                </a:lnTo>
                <a:lnTo>
                  <a:pt x="74930" y="12446"/>
                </a:lnTo>
                <a:lnTo>
                  <a:pt x="80815" y="7608"/>
                </a:lnTo>
                <a:lnTo>
                  <a:pt x="96869" y="3651"/>
                </a:lnTo>
                <a:lnTo>
                  <a:pt x="120685" y="980"/>
                </a:lnTo>
                <a:lnTo>
                  <a:pt x="14986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7999094" y="6934834"/>
            <a:ext cx="149860" cy="832485"/>
          </a:xfrm>
          <a:custGeom>
            <a:avLst/>
            <a:gdLst/>
            <a:ahLst/>
            <a:cxnLst/>
            <a:rect l="l" t="t" r="r" b="b"/>
            <a:pathLst>
              <a:path w="149859" h="832484">
                <a:moveTo>
                  <a:pt x="149859" y="832484"/>
                </a:moveTo>
                <a:lnTo>
                  <a:pt x="120685" y="831502"/>
                </a:lnTo>
                <a:lnTo>
                  <a:pt x="96869" y="828817"/>
                </a:lnTo>
                <a:lnTo>
                  <a:pt x="80815" y="824823"/>
                </a:lnTo>
                <a:lnTo>
                  <a:pt x="74929" y="819911"/>
                </a:lnTo>
                <a:lnTo>
                  <a:pt x="74929" y="428751"/>
                </a:lnTo>
                <a:lnTo>
                  <a:pt x="69044" y="423840"/>
                </a:lnTo>
                <a:lnTo>
                  <a:pt x="52990" y="419846"/>
                </a:lnTo>
                <a:lnTo>
                  <a:pt x="29174" y="417161"/>
                </a:lnTo>
                <a:lnTo>
                  <a:pt x="0" y="416178"/>
                </a:lnTo>
                <a:lnTo>
                  <a:pt x="29174" y="415198"/>
                </a:lnTo>
                <a:lnTo>
                  <a:pt x="52990" y="412527"/>
                </a:lnTo>
                <a:lnTo>
                  <a:pt x="69044" y="408570"/>
                </a:lnTo>
                <a:lnTo>
                  <a:pt x="74929" y="403732"/>
                </a:lnTo>
                <a:lnTo>
                  <a:pt x="74929" y="12445"/>
                </a:lnTo>
                <a:lnTo>
                  <a:pt x="80815" y="7608"/>
                </a:lnTo>
                <a:lnTo>
                  <a:pt x="96869" y="3651"/>
                </a:lnTo>
                <a:lnTo>
                  <a:pt x="120685" y="980"/>
                </a:lnTo>
                <a:lnTo>
                  <a:pt x="149859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8377554" y="6904990"/>
            <a:ext cx="847343" cy="807913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40"/>
              </a:spcBef>
              <a:buAutoNum type="alphaLcParenR"/>
              <a:tabLst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Explicar</a:t>
            </a:r>
          </a:p>
          <a:p>
            <a:pPr marL="241300" indent="-228600">
              <a:lnSpc>
                <a:spcPct val="100000"/>
              </a:lnSpc>
              <a:spcBef>
                <a:spcPts val="145"/>
              </a:spcBef>
              <a:buAutoNum type="alphaLcParenR"/>
              <a:tabLst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Describir</a:t>
            </a:r>
          </a:p>
          <a:p>
            <a:pPr marL="241300" indent="-228600">
              <a:lnSpc>
                <a:spcPct val="100000"/>
              </a:lnSpc>
              <a:spcBef>
                <a:spcPts val="145"/>
              </a:spcBef>
              <a:buAutoNum type="alphaLcParenR"/>
              <a:tabLst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Definir</a:t>
            </a:r>
          </a:p>
          <a:p>
            <a:pPr marL="241300" indent="-228600">
              <a:lnSpc>
                <a:spcPct val="100000"/>
              </a:lnSpc>
              <a:spcBef>
                <a:spcPts val="125"/>
              </a:spcBef>
              <a:buAutoNum type="alphaLcParenR"/>
              <a:tabLst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Exponer</a:t>
            </a:r>
          </a:p>
        </p:txBody>
      </p:sp>
      <p:sp>
        <p:nvSpPr>
          <p:cNvPr id="72" name="object 72"/>
          <p:cNvSpPr/>
          <p:nvPr/>
        </p:nvSpPr>
        <p:spPr>
          <a:xfrm>
            <a:off x="4276090" y="7966709"/>
            <a:ext cx="149860" cy="832485"/>
          </a:xfrm>
          <a:custGeom>
            <a:avLst/>
            <a:gdLst/>
            <a:ahLst/>
            <a:cxnLst/>
            <a:rect l="l" t="t" r="r" b="b"/>
            <a:pathLst>
              <a:path w="149860" h="832484">
                <a:moveTo>
                  <a:pt x="149860" y="832484"/>
                </a:moveTo>
                <a:lnTo>
                  <a:pt x="120685" y="831502"/>
                </a:lnTo>
                <a:lnTo>
                  <a:pt x="96869" y="828817"/>
                </a:lnTo>
                <a:lnTo>
                  <a:pt x="80815" y="824823"/>
                </a:lnTo>
                <a:lnTo>
                  <a:pt x="74930" y="819911"/>
                </a:lnTo>
                <a:lnTo>
                  <a:pt x="74930" y="428751"/>
                </a:lnTo>
                <a:lnTo>
                  <a:pt x="69044" y="423840"/>
                </a:lnTo>
                <a:lnTo>
                  <a:pt x="52990" y="419846"/>
                </a:lnTo>
                <a:lnTo>
                  <a:pt x="29174" y="417161"/>
                </a:lnTo>
                <a:lnTo>
                  <a:pt x="0" y="416178"/>
                </a:lnTo>
                <a:lnTo>
                  <a:pt x="29174" y="415198"/>
                </a:lnTo>
                <a:lnTo>
                  <a:pt x="52990" y="412527"/>
                </a:lnTo>
                <a:lnTo>
                  <a:pt x="69044" y="408570"/>
                </a:lnTo>
                <a:lnTo>
                  <a:pt x="74930" y="403732"/>
                </a:lnTo>
                <a:lnTo>
                  <a:pt x="74930" y="12445"/>
                </a:lnTo>
                <a:lnTo>
                  <a:pt x="80815" y="7608"/>
                </a:lnTo>
                <a:lnTo>
                  <a:pt x="96869" y="3651"/>
                </a:lnTo>
                <a:lnTo>
                  <a:pt x="120685" y="980"/>
                </a:lnTo>
                <a:lnTo>
                  <a:pt x="14986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4456938" y="7966075"/>
            <a:ext cx="4087495" cy="629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Intenta lograr el encuentro y la comprensión entre hablante y  oyente a través de la propia naturaleza social del lenguaje,  acercarse a otros.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4472178" y="9033129"/>
            <a:ext cx="4291965" cy="6004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09200"/>
              </a:lnSpc>
              <a:spcBef>
                <a:spcPts val="85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la comunicación que pretende modificar la conducta o la opinión  de una o más personas. Cuando queremos convencer a alguien de  algo, empleamos la función persuasiva. Específicamente: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4288790" y="8890634"/>
            <a:ext cx="149860" cy="832485"/>
          </a:xfrm>
          <a:custGeom>
            <a:avLst/>
            <a:gdLst/>
            <a:ahLst/>
            <a:cxnLst/>
            <a:rect l="l" t="t" r="r" b="b"/>
            <a:pathLst>
              <a:path w="149860" h="832484">
                <a:moveTo>
                  <a:pt x="149860" y="832484"/>
                </a:moveTo>
                <a:lnTo>
                  <a:pt x="120685" y="831502"/>
                </a:lnTo>
                <a:lnTo>
                  <a:pt x="96869" y="828817"/>
                </a:lnTo>
                <a:lnTo>
                  <a:pt x="80815" y="824823"/>
                </a:lnTo>
                <a:lnTo>
                  <a:pt x="74930" y="819911"/>
                </a:lnTo>
                <a:lnTo>
                  <a:pt x="74930" y="428751"/>
                </a:lnTo>
                <a:lnTo>
                  <a:pt x="69044" y="423840"/>
                </a:lnTo>
                <a:lnTo>
                  <a:pt x="52990" y="419846"/>
                </a:lnTo>
                <a:lnTo>
                  <a:pt x="29174" y="417161"/>
                </a:lnTo>
                <a:lnTo>
                  <a:pt x="0" y="416178"/>
                </a:lnTo>
                <a:lnTo>
                  <a:pt x="29174" y="415198"/>
                </a:lnTo>
                <a:lnTo>
                  <a:pt x="52990" y="412527"/>
                </a:lnTo>
                <a:lnTo>
                  <a:pt x="69044" y="408570"/>
                </a:lnTo>
                <a:lnTo>
                  <a:pt x="74930" y="403732"/>
                </a:lnTo>
                <a:lnTo>
                  <a:pt x="74930" y="12445"/>
                </a:lnTo>
                <a:lnTo>
                  <a:pt x="80815" y="7608"/>
                </a:lnTo>
                <a:lnTo>
                  <a:pt x="96869" y="3651"/>
                </a:lnTo>
                <a:lnTo>
                  <a:pt x="120685" y="980"/>
                </a:lnTo>
                <a:lnTo>
                  <a:pt x="14986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8959215" y="8799830"/>
            <a:ext cx="149860" cy="832485"/>
          </a:xfrm>
          <a:custGeom>
            <a:avLst/>
            <a:gdLst/>
            <a:ahLst/>
            <a:cxnLst/>
            <a:rect l="l" t="t" r="r" b="b"/>
            <a:pathLst>
              <a:path w="149859" h="832484">
                <a:moveTo>
                  <a:pt x="149859" y="832485"/>
                </a:moveTo>
                <a:lnTo>
                  <a:pt x="120685" y="831502"/>
                </a:lnTo>
                <a:lnTo>
                  <a:pt x="96869" y="828817"/>
                </a:lnTo>
                <a:lnTo>
                  <a:pt x="80815" y="824823"/>
                </a:lnTo>
                <a:lnTo>
                  <a:pt x="74929" y="819912"/>
                </a:lnTo>
                <a:lnTo>
                  <a:pt x="74929" y="428752"/>
                </a:lnTo>
                <a:lnTo>
                  <a:pt x="69044" y="423840"/>
                </a:lnTo>
                <a:lnTo>
                  <a:pt x="52990" y="419846"/>
                </a:lnTo>
                <a:lnTo>
                  <a:pt x="29174" y="417161"/>
                </a:lnTo>
                <a:lnTo>
                  <a:pt x="0" y="416179"/>
                </a:lnTo>
                <a:lnTo>
                  <a:pt x="29174" y="415198"/>
                </a:lnTo>
                <a:lnTo>
                  <a:pt x="52990" y="412527"/>
                </a:lnTo>
                <a:lnTo>
                  <a:pt x="69044" y="408570"/>
                </a:lnTo>
                <a:lnTo>
                  <a:pt x="74929" y="403733"/>
                </a:lnTo>
                <a:lnTo>
                  <a:pt x="74929" y="12446"/>
                </a:lnTo>
                <a:lnTo>
                  <a:pt x="80815" y="7608"/>
                </a:lnTo>
                <a:lnTo>
                  <a:pt x="96869" y="3651"/>
                </a:lnTo>
                <a:lnTo>
                  <a:pt x="120685" y="980"/>
                </a:lnTo>
                <a:lnTo>
                  <a:pt x="149859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9224898" y="8813672"/>
            <a:ext cx="1539240" cy="807913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240"/>
              </a:spcBef>
              <a:buAutoNum type="alphaLcParenR"/>
              <a:tabLst>
                <a:tab pos="241935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Motivar a la acción.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9235">
              <a:lnSpc>
                <a:spcPct val="100000"/>
              </a:lnSpc>
              <a:spcBef>
                <a:spcPts val="145"/>
              </a:spcBef>
              <a:buAutoNum type="alphaLcParenR"/>
              <a:tabLst>
                <a:tab pos="241935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Convencer o formar.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9235">
              <a:lnSpc>
                <a:spcPct val="100000"/>
              </a:lnSpc>
              <a:spcBef>
                <a:spcPts val="120"/>
              </a:spcBef>
              <a:buAutoNum type="alphaLcParenR"/>
              <a:tabLst>
                <a:tab pos="241935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Convencer reformar.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9235">
              <a:lnSpc>
                <a:spcPct val="100000"/>
              </a:lnSpc>
              <a:spcBef>
                <a:spcPts val="145"/>
              </a:spcBef>
              <a:buAutoNum type="alphaLcParenR"/>
              <a:tabLst>
                <a:tab pos="241935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Convencer cambiar.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450841" y="9929571"/>
            <a:ext cx="4665345" cy="4043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Intenta dirigir o llevar al oyente a un grado de motivación que lo impulse a  realizar alguna acción, el comunicador tratará de “mover” el pensamiento.</a:t>
            </a:r>
            <a:endParaRPr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4193540" y="9868509"/>
            <a:ext cx="228600" cy="542925"/>
          </a:xfrm>
          <a:custGeom>
            <a:avLst/>
            <a:gdLst/>
            <a:ahLst/>
            <a:cxnLst/>
            <a:rect l="l" t="t" r="r" b="b"/>
            <a:pathLst>
              <a:path w="228600" h="542925">
                <a:moveTo>
                  <a:pt x="228600" y="542925"/>
                </a:moveTo>
                <a:lnTo>
                  <a:pt x="184112" y="541427"/>
                </a:lnTo>
                <a:lnTo>
                  <a:pt x="147780" y="537343"/>
                </a:lnTo>
                <a:lnTo>
                  <a:pt x="123283" y="531287"/>
                </a:lnTo>
                <a:lnTo>
                  <a:pt x="114300" y="523875"/>
                </a:lnTo>
                <a:lnTo>
                  <a:pt x="114300" y="290512"/>
                </a:lnTo>
                <a:lnTo>
                  <a:pt x="105316" y="283099"/>
                </a:lnTo>
                <a:lnTo>
                  <a:pt x="80819" y="277044"/>
                </a:lnTo>
                <a:lnTo>
                  <a:pt x="44487" y="272960"/>
                </a:lnTo>
                <a:lnTo>
                  <a:pt x="0" y="271462"/>
                </a:lnTo>
                <a:lnTo>
                  <a:pt x="44487" y="269964"/>
                </a:lnTo>
                <a:lnTo>
                  <a:pt x="80819" y="265880"/>
                </a:lnTo>
                <a:lnTo>
                  <a:pt x="105316" y="259825"/>
                </a:lnTo>
                <a:lnTo>
                  <a:pt x="114300" y="252412"/>
                </a:lnTo>
                <a:lnTo>
                  <a:pt x="114300" y="19050"/>
                </a:lnTo>
                <a:lnTo>
                  <a:pt x="123283" y="11637"/>
                </a:lnTo>
                <a:lnTo>
                  <a:pt x="147780" y="5581"/>
                </a:lnTo>
                <a:lnTo>
                  <a:pt x="184112" y="1497"/>
                </a:lnTo>
                <a:lnTo>
                  <a:pt x="22860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3325747" y="10523931"/>
            <a:ext cx="99809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Improvisar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D12D29D8-E834-5C81-99C0-3034C97222A4}"/>
              </a:ext>
            </a:extLst>
          </p:cNvPr>
          <p:cNvSpPr txBox="1"/>
          <p:nvPr/>
        </p:nvSpPr>
        <p:spPr>
          <a:xfrm>
            <a:off x="1429787" y="927076"/>
            <a:ext cx="182253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Funciones de la comunicación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9C8C19B8-0FF3-1BCE-38D5-79AC4871AE2E}"/>
              </a:ext>
            </a:extLst>
          </p:cNvPr>
          <p:cNvSpPr txBox="1"/>
          <p:nvPr/>
        </p:nvSpPr>
        <p:spPr>
          <a:xfrm>
            <a:off x="1465964" y="3973307"/>
            <a:ext cx="182253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Principios de la comunicación</a:t>
            </a: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BB021FBB-2061-CC79-07A3-A33AB8FCE80C}"/>
              </a:ext>
            </a:extLst>
          </p:cNvPr>
          <p:cNvSpPr txBox="1"/>
          <p:nvPr/>
        </p:nvSpPr>
        <p:spPr>
          <a:xfrm>
            <a:off x="1367687" y="8676500"/>
            <a:ext cx="182253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Propósitos de la comunicación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500C6D9-4AB9-9CFC-6EEF-73B1991B2E2D}"/>
              </a:ext>
            </a:extLst>
          </p:cNvPr>
          <p:cNvSpPr txBox="1"/>
          <p:nvPr/>
        </p:nvSpPr>
        <p:spPr>
          <a:xfrm rot="16200000">
            <a:off x="-654729" y="5016941"/>
            <a:ext cx="3118637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COMUNICACIÓN</a:t>
            </a:r>
          </a:p>
        </p:txBody>
      </p:sp>
      <p:sp>
        <p:nvSpPr>
          <p:cNvPr id="87" name="object 27">
            <a:extLst>
              <a:ext uri="{FF2B5EF4-FFF2-40B4-BE49-F238E27FC236}">
                <a16:creationId xmlns:a16="http://schemas.microsoft.com/office/drawing/2014/main" id="{490FD06A-4C14-D096-36D1-A6288FCD0FD8}"/>
              </a:ext>
            </a:extLst>
          </p:cNvPr>
          <p:cNvSpPr txBox="1"/>
          <p:nvPr/>
        </p:nvSpPr>
        <p:spPr>
          <a:xfrm>
            <a:off x="3417189" y="3806951"/>
            <a:ext cx="1669414" cy="808683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065" marR="5080" algn="ctr">
              <a:lnSpc>
                <a:spcPct val="109500"/>
              </a:lnSpc>
              <a:spcBef>
                <a:spcPts val="85"/>
              </a:spcBef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Seis principios que afectan  nuestra capacidad para  comunicarnos  efectivamente son: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358</Words>
  <Application>Microsoft Office PowerPoint</Application>
  <PresentationFormat>Personalizado</PresentationFormat>
  <Paragraphs>40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Symbol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2023-11-02T21:56:02Z</dcterms:created>
  <dcterms:modified xsi:type="dcterms:W3CDTF">2023-11-02T21:56:43Z</dcterms:modified>
</cp:coreProperties>
</file>