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8" r:id="rId2"/>
  </p:sldIdLst>
  <p:sldSz cx="7772400" cy="14017625"/>
  <p:notesSz cx="7772400" cy="10058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14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3522" y="102"/>
      </p:cViewPr>
      <p:guideLst>
        <p:guide orient="horz" pos="4014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4345464"/>
            <a:ext cx="66065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7849870"/>
            <a:ext cx="54406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3224054"/>
            <a:ext cx="338099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3224054"/>
            <a:ext cx="338099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horzBrick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560705"/>
            <a:ext cx="6995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3224054"/>
            <a:ext cx="6995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13036391"/>
            <a:ext cx="248716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13036391"/>
            <a:ext cx="178765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13036391"/>
            <a:ext cx="178765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Abrir llave 24">
            <a:extLst>
              <a:ext uri="{FF2B5EF4-FFF2-40B4-BE49-F238E27FC236}">
                <a16:creationId xmlns:a16="http://schemas.microsoft.com/office/drawing/2014/main" id="{4206E42D-2EED-0AF6-7125-BA85B43DCA94}"/>
              </a:ext>
            </a:extLst>
          </p:cNvPr>
          <p:cNvSpPr/>
          <p:nvPr/>
        </p:nvSpPr>
        <p:spPr>
          <a:xfrm>
            <a:off x="2671163" y="946189"/>
            <a:ext cx="584077" cy="10805925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Abrir llave 22">
            <a:extLst>
              <a:ext uri="{FF2B5EF4-FFF2-40B4-BE49-F238E27FC236}">
                <a16:creationId xmlns:a16="http://schemas.microsoft.com/office/drawing/2014/main" id="{48DF88B9-9570-1E42-2B9F-B883ED686541}"/>
              </a:ext>
            </a:extLst>
          </p:cNvPr>
          <p:cNvSpPr/>
          <p:nvPr/>
        </p:nvSpPr>
        <p:spPr>
          <a:xfrm>
            <a:off x="4976151" y="3693390"/>
            <a:ext cx="298196" cy="1832359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Abrir llave 21">
            <a:extLst>
              <a:ext uri="{FF2B5EF4-FFF2-40B4-BE49-F238E27FC236}">
                <a16:creationId xmlns:a16="http://schemas.microsoft.com/office/drawing/2014/main" id="{2DE3C9BD-19B8-B299-163D-0EFD3363A726}"/>
              </a:ext>
            </a:extLst>
          </p:cNvPr>
          <p:cNvSpPr/>
          <p:nvPr/>
        </p:nvSpPr>
        <p:spPr>
          <a:xfrm>
            <a:off x="4964657" y="1036863"/>
            <a:ext cx="328704" cy="2418798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268463" y="1192390"/>
            <a:ext cx="1951355" cy="6274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es-CO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</a:t>
            </a:r>
            <a:endParaRPr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16500"/>
              </a:lnSpc>
            </a:pPr>
            <a:r>
              <a:rPr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un periférico tipo TV que proyecta de forma  visual todo lo que se procesa en la PC.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93361" y="2899339"/>
            <a:ext cx="1741805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es-CO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BOCINAS</a:t>
            </a:r>
          </a:p>
          <a:p>
            <a:pPr marL="12700"/>
            <a:r>
              <a:rPr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por donde se extrae el sonido de la PC.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266955" y="4711241"/>
            <a:ext cx="2183765" cy="67119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>
              <a:lnSpc>
                <a:spcPct val="117000"/>
              </a:lnSpc>
              <a:spcBef>
                <a:spcPts val="200"/>
              </a:spcBef>
            </a:pPr>
            <a:r>
              <a:rPr lang="es-CO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UNIDADES DE MEMORIA:</a:t>
            </a:r>
            <a:r>
              <a:rPr lang="es-E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 los dispositivos que  se puede conectar a la PC, en ellos se puede  almacenar información, entre ellos están los USB  Flash, SD, Stick, etc.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181600" y="5942012"/>
            <a:ext cx="1965325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indent="-17145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s-CO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UNIDADES DE DISCOS: </a:t>
            </a:r>
            <a:r>
              <a:rPr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CD Roms, DVD </a:t>
            </a:r>
            <a:r>
              <a:rPr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Roms</a:t>
            </a:r>
            <a:r>
              <a:rPr lang="es-E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50" indent="-171450">
              <a:buFont typeface="Arial" panose="020B0604020202020204" pitchFamily="34" charset="0"/>
              <a:buChar char="•"/>
            </a:pPr>
            <a:r>
              <a:rPr lang="es-ES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DISPOSITIVOS DE LECTURA Y GRABACIÓN DE DATOS.</a:t>
            </a:r>
          </a:p>
          <a:p>
            <a:pPr marL="184150" indent="-171450">
              <a:buFont typeface="Arial" panose="020B0604020202020204" pitchFamily="34" charset="0"/>
              <a:buChar char="•"/>
            </a:pPr>
            <a:r>
              <a:rPr lang="es-ES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TARJETA DE RED: </a:t>
            </a:r>
            <a:r>
              <a:rPr lang="es-E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Dispositivo de comunicación que  permite acceder a las redes de computadoras de  forma inalámbrica o por medio de cable o conexión  </a:t>
            </a:r>
            <a:r>
              <a:rPr lang="es-E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network</a:t>
            </a:r>
            <a:r>
              <a:rPr lang="es-E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84150" indent="-171450">
              <a:buFont typeface="Arial" panose="020B0604020202020204" pitchFamily="34" charset="0"/>
              <a:buChar char="•"/>
            </a:pPr>
            <a:r>
              <a:rPr lang="es-CO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MODEM: </a:t>
            </a:r>
            <a:r>
              <a:rPr lang="es-CO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 permite la conexión entre  computadoras a través de teléfonos o enlaces.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222854" y="1980973"/>
            <a:ext cx="1709419" cy="8694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es-CO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DISPOSITIVOS DE SALIDA DE DATOS</a:t>
            </a:r>
          </a:p>
          <a:p>
            <a:pPr marL="12700">
              <a:spcBef>
                <a:spcPts val="100"/>
              </a:spcBef>
            </a:pPr>
            <a:endParaRPr lang="es-CO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spcBef>
                <a:spcPts val="100"/>
              </a:spcBef>
            </a:pPr>
            <a:r>
              <a:rPr lang="es-E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medio de estos es que se extrae la  información introducida en la PC ya sea  impresa o visual.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293361" y="1959848"/>
            <a:ext cx="1709419" cy="8694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es-CO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IMPRESORA</a:t>
            </a:r>
          </a:p>
          <a:p>
            <a:pPr marL="12700">
              <a:spcBef>
                <a:spcPts val="100"/>
              </a:spcBef>
            </a:pPr>
            <a:r>
              <a:rPr lang="es-E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 periférico permite imprimir los datos que  están guardados en la PC, pueden se láser, de  inyección de tinta a color y en blanco y negro.</a:t>
            </a:r>
          </a:p>
          <a:p>
            <a:pPr marL="12700">
              <a:spcBef>
                <a:spcPts val="100"/>
              </a:spcBef>
            </a:pPr>
            <a:endParaRPr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054388" y="4232292"/>
            <a:ext cx="1893062" cy="99790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25400" algn="ctr">
              <a:lnSpc>
                <a:spcPct val="116900"/>
              </a:lnSpc>
              <a:spcBef>
                <a:spcPts val="105"/>
              </a:spcBef>
            </a:pPr>
            <a:r>
              <a:rPr lang="es-ES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DISPOSITIVO DE ALMACENAMIENTO DE DATOS</a:t>
            </a:r>
          </a:p>
          <a:p>
            <a:pPr marL="12700" marR="5080" indent="25400" algn="ctr">
              <a:lnSpc>
                <a:spcPct val="116900"/>
              </a:lnSpc>
              <a:spcBef>
                <a:spcPts val="105"/>
              </a:spcBef>
            </a:pPr>
            <a:endParaRPr lang="es-E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 indent="25400">
              <a:lnSpc>
                <a:spcPct val="116900"/>
              </a:lnSpc>
              <a:spcBef>
                <a:spcPts val="105"/>
              </a:spcBef>
            </a:pPr>
            <a:r>
              <a:rPr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donde se guarda la información para  posteriormente, imprimirla, escucharla,  observarla, etc.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3169396" y="6432588"/>
            <a:ext cx="1778762" cy="10130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8900"/>
              </a:lnSpc>
              <a:spcBef>
                <a:spcPts val="100"/>
              </a:spcBef>
            </a:pPr>
            <a:r>
              <a:rPr lang="es-ES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DISPOSITIVOS DE PROCESAMIENTO  DE DATOS</a:t>
            </a:r>
          </a:p>
          <a:p>
            <a:pPr marL="12700" marR="5080">
              <a:lnSpc>
                <a:spcPct val="118900"/>
              </a:lnSpc>
              <a:spcBef>
                <a:spcPts val="100"/>
              </a:spcBef>
            </a:pPr>
            <a:endParaRPr lang="es-E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lnSpc>
                <a:spcPct val="118900"/>
              </a:lnSpc>
              <a:spcBef>
                <a:spcPts val="100"/>
              </a:spcBef>
            </a:pPr>
            <a:r>
              <a:rPr lang="es-E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medio de estos se puede  meter y sacar información de la  PC, llamados también de  entrada y salida.</a:t>
            </a:r>
          </a:p>
        </p:txBody>
      </p:sp>
      <p:sp>
        <p:nvSpPr>
          <p:cNvPr id="21" name="object 4">
            <a:extLst>
              <a:ext uri="{FF2B5EF4-FFF2-40B4-BE49-F238E27FC236}">
                <a16:creationId xmlns:a16="http://schemas.microsoft.com/office/drawing/2014/main" id="{2627656C-DC2C-E5D8-28CC-DD33783D44EA}"/>
              </a:ext>
            </a:extLst>
          </p:cNvPr>
          <p:cNvSpPr txBox="1"/>
          <p:nvPr/>
        </p:nvSpPr>
        <p:spPr>
          <a:xfrm>
            <a:off x="5266955" y="3783804"/>
            <a:ext cx="2183765" cy="825803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>
              <a:lnSpc>
                <a:spcPct val="117000"/>
              </a:lnSpc>
              <a:spcBef>
                <a:spcPts val="200"/>
              </a:spcBef>
            </a:pPr>
            <a:r>
              <a:rPr lang="es-ES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DISCOS DUROS: </a:t>
            </a:r>
            <a:r>
              <a:rPr lang="es-E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guarda toda la información de los  programas, fotos multimedia, y todo el material  contenido en la PC para poder trabajar con ella,  pueden ser fijos o removibles.</a:t>
            </a:r>
            <a:endParaRPr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Abrir llave 23">
            <a:extLst>
              <a:ext uri="{FF2B5EF4-FFF2-40B4-BE49-F238E27FC236}">
                <a16:creationId xmlns:a16="http://schemas.microsoft.com/office/drawing/2014/main" id="{AEB3C270-BF57-056E-2F6C-73AE78451CD9}"/>
              </a:ext>
            </a:extLst>
          </p:cNvPr>
          <p:cNvSpPr/>
          <p:nvPr/>
        </p:nvSpPr>
        <p:spPr>
          <a:xfrm>
            <a:off x="4973809" y="5790794"/>
            <a:ext cx="298196" cy="1832359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859CA8EF-89C4-8EB8-8370-FD6C58B82523}"/>
              </a:ext>
            </a:extLst>
          </p:cNvPr>
          <p:cNvSpPr txBox="1"/>
          <p:nvPr/>
        </p:nvSpPr>
        <p:spPr>
          <a:xfrm>
            <a:off x="5305245" y="8502240"/>
            <a:ext cx="1928495" cy="7809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" algn="ctr"/>
            <a:r>
              <a:rPr lang="es-CO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MOUSE</a:t>
            </a:r>
            <a:endParaRPr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5" marR="5080">
              <a:lnSpc>
                <a:spcPct val="116300"/>
              </a:lnSpc>
            </a:pPr>
            <a:r>
              <a:rPr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Sirve</a:t>
            </a:r>
            <a:r>
              <a:rPr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identificar los puntos de acción que  ejecutamos en la PC sin teclearlos, pueden  ser de tracción u ópticos.</a:t>
            </a:r>
          </a:p>
        </p:txBody>
      </p:sp>
      <p:sp>
        <p:nvSpPr>
          <p:cNvPr id="27" name="object 3">
            <a:extLst>
              <a:ext uri="{FF2B5EF4-FFF2-40B4-BE49-F238E27FC236}">
                <a16:creationId xmlns:a16="http://schemas.microsoft.com/office/drawing/2014/main" id="{4DD87783-FF61-74AF-BE25-409B41AB5781}"/>
              </a:ext>
            </a:extLst>
          </p:cNvPr>
          <p:cNvSpPr txBox="1"/>
          <p:nvPr/>
        </p:nvSpPr>
        <p:spPr>
          <a:xfrm>
            <a:off x="5301371" y="9425574"/>
            <a:ext cx="1629030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es-CO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SCANNER</a:t>
            </a:r>
          </a:p>
          <a:p>
            <a:pPr marL="12700">
              <a:spcBef>
                <a:spcPts val="100"/>
              </a:spcBef>
            </a:pPr>
            <a:r>
              <a:rPr lang="es-E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Sirve para transferir imágenes u otros documentos  a la PC para imprimirlos o guardarlos.</a:t>
            </a:r>
          </a:p>
        </p:txBody>
      </p:sp>
      <p:sp>
        <p:nvSpPr>
          <p:cNvPr id="28" name="object 5">
            <a:extLst>
              <a:ext uri="{FF2B5EF4-FFF2-40B4-BE49-F238E27FC236}">
                <a16:creationId xmlns:a16="http://schemas.microsoft.com/office/drawing/2014/main" id="{8897DCB1-FF33-6AE3-0B9D-47954ECD8826}"/>
              </a:ext>
            </a:extLst>
          </p:cNvPr>
          <p:cNvSpPr txBox="1"/>
          <p:nvPr/>
        </p:nvSpPr>
        <p:spPr>
          <a:xfrm>
            <a:off x="5337060" y="10247882"/>
            <a:ext cx="1944370" cy="4630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es-CO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LECTOR ÓPTICO</a:t>
            </a:r>
          </a:p>
          <a:p>
            <a:pPr marL="12700" marR="5080">
              <a:lnSpc>
                <a:spcPct val="116300"/>
              </a:lnSpc>
            </a:pPr>
            <a:r>
              <a:rPr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Sirve</a:t>
            </a:r>
            <a:r>
              <a:rPr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leer códigos de barras por medio de  un decodificador laser.</a:t>
            </a:r>
          </a:p>
        </p:txBody>
      </p:sp>
      <p:sp>
        <p:nvSpPr>
          <p:cNvPr id="29" name="object 6">
            <a:extLst>
              <a:ext uri="{FF2B5EF4-FFF2-40B4-BE49-F238E27FC236}">
                <a16:creationId xmlns:a16="http://schemas.microsoft.com/office/drawing/2014/main" id="{D0328FFC-42D6-8ECB-C8B0-208BA77A24C4}"/>
              </a:ext>
            </a:extLst>
          </p:cNvPr>
          <p:cNvSpPr txBox="1"/>
          <p:nvPr/>
        </p:nvSpPr>
        <p:spPr>
          <a:xfrm>
            <a:off x="5337060" y="10913914"/>
            <a:ext cx="1864867" cy="4630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es-CO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MICRÓFONO</a:t>
            </a:r>
          </a:p>
          <a:p>
            <a:pPr marL="12700" marR="5080">
              <a:lnSpc>
                <a:spcPct val="116300"/>
              </a:lnSpc>
            </a:pPr>
            <a:r>
              <a:rPr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Sirve</a:t>
            </a:r>
            <a:r>
              <a:rPr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introducir sonidos para ser reproducidos  en la PC.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F38C2812-D06B-2254-8BC0-E9AA2217D023}"/>
              </a:ext>
            </a:extLst>
          </p:cNvPr>
          <p:cNvSpPr txBox="1"/>
          <p:nvPr/>
        </p:nvSpPr>
        <p:spPr>
          <a:xfrm>
            <a:off x="5266802" y="7909499"/>
            <a:ext cx="1900555" cy="540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es-ES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TECLADO</a:t>
            </a:r>
          </a:p>
          <a:p>
            <a:pPr marL="12700" marR="13970">
              <a:lnSpc>
                <a:spcPct val="114999"/>
              </a:lnSpc>
              <a:spcBef>
                <a:spcPts val="5"/>
              </a:spcBef>
            </a:pPr>
            <a:r>
              <a:rPr lang="es-E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Sirve para escribir las instrucciones de ingreso  de datos a la PC</a:t>
            </a:r>
          </a:p>
        </p:txBody>
      </p:sp>
      <p:sp>
        <p:nvSpPr>
          <p:cNvPr id="31" name="Abrir llave 30">
            <a:extLst>
              <a:ext uri="{FF2B5EF4-FFF2-40B4-BE49-F238E27FC236}">
                <a16:creationId xmlns:a16="http://schemas.microsoft.com/office/drawing/2014/main" id="{80E42289-8363-4645-91ED-F27BA0708D5E}"/>
              </a:ext>
            </a:extLst>
          </p:cNvPr>
          <p:cNvSpPr/>
          <p:nvPr/>
        </p:nvSpPr>
        <p:spPr>
          <a:xfrm>
            <a:off x="5003175" y="7860882"/>
            <a:ext cx="298196" cy="365417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 sz="9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object 7">
            <a:extLst>
              <a:ext uri="{FF2B5EF4-FFF2-40B4-BE49-F238E27FC236}">
                <a16:creationId xmlns:a16="http://schemas.microsoft.com/office/drawing/2014/main" id="{3C0E713E-4986-AC31-22AA-9CB0E4B75671}"/>
              </a:ext>
            </a:extLst>
          </p:cNvPr>
          <p:cNvSpPr txBox="1"/>
          <p:nvPr/>
        </p:nvSpPr>
        <p:spPr>
          <a:xfrm>
            <a:off x="3314269" y="9206541"/>
            <a:ext cx="1647188" cy="8418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7800"/>
              </a:lnSpc>
              <a:spcBef>
                <a:spcPts val="100"/>
              </a:spcBef>
            </a:pPr>
            <a:r>
              <a:rPr lang="es-CO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DISPOSITIVOS DE ENTRADA DE  DATOS</a:t>
            </a:r>
          </a:p>
          <a:p>
            <a:pPr marL="12700" marR="5080">
              <a:lnSpc>
                <a:spcPct val="117800"/>
              </a:lnSpc>
              <a:spcBef>
                <a:spcPts val="100"/>
              </a:spcBef>
            </a:pPr>
            <a:r>
              <a:rPr lang="es-E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 unidad pone en comunicación los elementos  de entrada y salida de datos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25F4981A-3085-2BC1-9E24-9A9801549650}"/>
              </a:ext>
            </a:extLst>
          </p:cNvPr>
          <p:cNvSpPr txBox="1"/>
          <p:nvPr/>
        </p:nvSpPr>
        <p:spPr>
          <a:xfrm>
            <a:off x="381000" y="6087541"/>
            <a:ext cx="235876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HARDWARE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362</Words>
  <Application>Microsoft Office PowerPoint</Application>
  <PresentationFormat>Personalizado</PresentationFormat>
  <Paragraphs>34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2023-03-07T20:23:08Z</dcterms:created>
  <dcterms:modified xsi:type="dcterms:W3CDTF">2023-11-16T20:41:48Z</dcterms:modified>
</cp:coreProperties>
</file>