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Poppins" panose="00000500000000000000" pitchFamily="2" charset="0"/>
      <p:regular r:id="rId7"/>
    </p:embeddedFont>
    <p:embeddedFont>
      <p:font typeface="Poppins Heavy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0" d="100"/>
          <a:sy n="100" d="100"/>
        </p:scale>
        <p:origin x="17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29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565394" y="738282"/>
            <a:ext cx="780759" cy="5435667"/>
          </a:xfrm>
          <a:custGeom>
            <a:avLst/>
            <a:gdLst/>
            <a:ahLst/>
            <a:cxnLst/>
            <a:rect l="l" t="t" r="r" b="b"/>
            <a:pathLst>
              <a:path w="780759" h="5435667">
                <a:moveTo>
                  <a:pt x="0" y="0"/>
                </a:moveTo>
                <a:lnTo>
                  <a:pt x="780759" y="0"/>
                </a:lnTo>
                <a:lnTo>
                  <a:pt x="780759" y="5435667"/>
                </a:lnTo>
                <a:lnTo>
                  <a:pt x="0" y="54356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4702413" y="731520"/>
            <a:ext cx="163342" cy="1137188"/>
          </a:xfrm>
          <a:custGeom>
            <a:avLst/>
            <a:gdLst/>
            <a:ahLst/>
            <a:cxnLst/>
            <a:rect l="l" t="t" r="r" b="b"/>
            <a:pathLst>
              <a:path w="163342" h="1137188">
                <a:moveTo>
                  <a:pt x="0" y="0"/>
                </a:moveTo>
                <a:lnTo>
                  <a:pt x="163342" y="0"/>
                </a:lnTo>
                <a:lnTo>
                  <a:pt x="163342" y="1137188"/>
                </a:lnTo>
                <a:lnTo>
                  <a:pt x="0" y="11371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7377670" y="731520"/>
            <a:ext cx="163342" cy="1137188"/>
          </a:xfrm>
          <a:custGeom>
            <a:avLst/>
            <a:gdLst/>
            <a:ahLst/>
            <a:cxnLst/>
            <a:rect l="l" t="t" r="r" b="b"/>
            <a:pathLst>
              <a:path w="163342" h="1137188">
                <a:moveTo>
                  <a:pt x="0" y="0"/>
                </a:moveTo>
                <a:lnTo>
                  <a:pt x="163341" y="0"/>
                </a:lnTo>
                <a:lnTo>
                  <a:pt x="163341" y="1137188"/>
                </a:lnTo>
                <a:lnTo>
                  <a:pt x="0" y="11371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7377670" y="2168854"/>
            <a:ext cx="163342" cy="1137188"/>
          </a:xfrm>
          <a:custGeom>
            <a:avLst/>
            <a:gdLst/>
            <a:ahLst/>
            <a:cxnLst/>
            <a:rect l="l" t="t" r="r" b="b"/>
            <a:pathLst>
              <a:path w="163342" h="1137188">
                <a:moveTo>
                  <a:pt x="0" y="0"/>
                </a:moveTo>
                <a:lnTo>
                  <a:pt x="163341" y="0"/>
                </a:lnTo>
                <a:lnTo>
                  <a:pt x="163341" y="1137188"/>
                </a:lnTo>
                <a:lnTo>
                  <a:pt x="0" y="11371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7377670" y="5043523"/>
            <a:ext cx="163342" cy="1137188"/>
          </a:xfrm>
          <a:custGeom>
            <a:avLst/>
            <a:gdLst/>
            <a:ahLst/>
            <a:cxnLst/>
            <a:rect l="l" t="t" r="r" b="b"/>
            <a:pathLst>
              <a:path w="163342" h="1137188">
                <a:moveTo>
                  <a:pt x="0" y="0"/>
                </a:moveTo>
                <a:lnTo>
                  <a:pt x="163341" y="0"/>
                </a:lnTo>
                <a:lnTo>
                  <a:pt x="163341" y="1137188"/>
                </a:lnTo>
                <a:lnTo>
                  <a:pt x="0" y="11371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7377670" y="3606188"/>
            <a:ext cx="163342" cy="1137188"/>
          </a:xfrm>
          <a:custGeom>
            <a:avLst/>
            <a:gdLst/>
            <a:ahLst/>
            <a:cxnLst/>
            <a:rect l="l" t="t" r="r" b="b"/>
            <a:pathLst>
              <a:path w="163342" h="1137188">
                <a:moveTo>
                  <a:pt x="0" y="0"/>
                </a:moveTo>
                <a:lnTo>
                  <a:pt x="163341" y="0"/>
                </a:lnTo>
                <a:lnTo>
                  <a:pt x="163341" y="1137189"/>
                </a:lnTo>
                <a:lnTo>
                  <a:pt x="0" y="11371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4702413" y="2168854"/>
            <a:ext cx="163342" cy="1137188"/>
          </a:xfrm>
          <a:custGeom>
            <a:avLst/>
            <a:gdLst/>
            <a:ahLst/>
            <a:cxnLst/>
            <a:rect l="l" t="t" r="r" b="b"/>
            <a:pathLst>
              <a:path w="163342" h="1137188">
                <a:moveTo>
                  <a:pt x="0" y="0"/>
                </a:moveTo>
                <a:lnTo>
                  <a:pt x="163342" y="0"/>
                </a:lnTo>
                <a:lnTo>
                  <a:pt x="163342" y="1137188"/>
                </a:lnTo>
                <a:lnTo>
                  <a:pt x="0" y="11371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4702413" y="3606188"/>
            <a:ext cx="163342" cy="1137188"/>
          </a:xfrm>
          <a:custGeom>
            <a:avLst/>
            <a:gdLst/>
            <a:ahLst/>
            <a:cxnLst/>
            <a:rect l="l" t="t" r="r" b="b"/>
            <a:pathLst>
              <a:path w="163342" h="1137188">
                <a:moveTo>
                  <a:pt x="0" y="0"/>
                </a:moveTo>
                <a:lnTo>
                  <a:pt x="163342" y="0"/>
                </a:lnTo>
                <a:lnTo>
                  <a:pt x="163342" y="1137189"/>
                </a:lnTo>
                <a:lnTo>
                  <a:pt x="0" y="11371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4702413" y="5043523"/>
            <a:ext cx="163342" cy="1137188"/>
          </a:xfrm>
          <a:custGeom>
            <a:avLst/>
            <a:gdLst/>
            <a:ahLst/>
            <a:cxnLst/>
            <a:rect l="l" t="t" r="r" b="b"/>
            <a:pathLst>
              <a:path w="163342" h="1137188">
                <a:moveTo>
                  <a:pt x="0" y="0"/>
                </a:moveTo>
                <a:lnTo>
                  <a:pt x="163342" y="0"/>
                </a:lnTo>
                <a:lnTo>
                  <a:pt x="163342" y="1137188"/>
                </a:lnTo>
                <a:lnTo>
                  <a:pt x="0" y="11371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11" name="Group 11"/>
          <p:cNvGrpSpPr/>
          <p:nvPr/>
        </p:nvGrpSpPr>
        <p:grpSpPr>
          <a:xfrm rot="-380525">
            <a:off x="503191" y="2290619"/>
            <a:ext cx="1890753" cy="679247"/>
            <a:chOff x="0" y="0"/>
            <a:chExt cx="812800" cy="29199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291996"/>
            </a:xfrm>
            <a:custGeom>
              <a:avLst/>
              <a:gdLst/>
              <a:ahLst/>
              <a:cxnLst/>
              <a:rect l="l" t="t" r="r" b="b"/>
              <a:pathLst>
                <a:path w="812800" h="291996">
                  <a:moveTo>
                    <a:pt x="406400" y="0"/>
                  </a:moveTo>
                  <a:cubicBezTo>
                    <a:pt x="181951" y="0"/>
                    <a:pt x="0" y="65365"/>
                    <a:pt x="0" y="145998"/>
                  </a:cubicBezTo>
                  <a:cubicBezTo>
                    <a:pt x="0" y="226630"/>
                    <a:pt x="181951" y="291996"/>
                    <a:pt x="406400" y="291996"/>
                  </a:cubicBezTo>
                  <a:cubicBezTo>
                    <a:pt x="630849" y="291996"/>
                    <a:pt x="812800" y="226630"/>
                    <a:pt x="812800" y="145998"/>
                  </a:cubicBezTo>
                  <a:cubicBezTo>
                    <a:pt x="812800" y="65365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FFFFF"/>
              </a:solidFill>
              <a:prstDash val="solid"/>
              <a:miter/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76200" y="-1200"/>
              <a:ext cx="660400" cy="2658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11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3384601" y="1117998"/>
            <a:ext cx="1174937" cy="3168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87"/>
              </a:lnSpc>
            </a:pPr>
            <a:r>
              <a:rPr lang="en-US" sz="1776">
                <a:solidFill>
                  <a:srgbClr val="FFFFFF"/>
                </a:solidFill>
                <a:latin typeface="Poppins Heavy"/>
              </a:rPr>
              <a:t>Producto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618040" y="2555332"/>
            <a:ext cx="850551" cy="3168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87"/>
              </a:lnSpc>
            </a:pPr>
            <a:r>
              <a:rPr lang="en-US" sz="1776">
                <a:solidFill>
                  <a:srgbClr val="FFFFFF"/>
                </a:solidFill>
                <a:latin typeface="Poppins Heavy"/>
              </a:rPr>
              <a:t>Precio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035085" y="965912"/>
            <a:ext cx="2104460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81"/>
              </a:lnSpc>
            </a:pPr>
            <a:r>
              <a:rPr lang="en-US" sz="1151">
                <a:solidFill>
                  <a:srgbClr val="FFFFFF"/>
                </a:solidFill>
                <a:latin typeface="Poppins"/>
              </a:rPr>
              <a:t>Producto se refiere a todo lo relacionado con la creación y diseño del producto o servicio que se ofrece.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680262" y="877693"/>
            <a:ext cx="1398321" cy="7994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Calidad</a:t>
            </a:r>
          </a:p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Características</a:t>
            </a:r>
          </a:p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Marca</a:t>
            </a:r>
          </a:p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Empaque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7680262" y="2212910"/>
            <a:ext cx="1398321" cy="9994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Costo de producción</a:t>
            </a:r>
          </a:p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Competencia</a:t>
            </a:r>
          </a:p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Demanda de mercado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7680262" y="5087578"/>
            <a:ext cx="1398321" cy="11994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Puntos de venta</a:t>
            </a:r>
          </a:p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Logística de transporte</a:t>
            </a:r>
          </a:p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Accesibilidad del consumidor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7680262" y="3650244"/>
            <a:ext cx="1608664" cy="11994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Publicidad</a:t>
            </a:r>
          </a:p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Relaciones públicas</a:t>
            </a:r>
          </a:p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Ventas personales</a:t>
            </a:r>
          </a:p>
          <a:p>
            <a:pPr marL="248587" lvl="1" indent="-124294">
              <a:lnSpc>
                <a:spcPts val="1611"/>
              </a:lnSpc>
              <a:buFont typeface="Arial"/>
              <a:buChar char="•"/>
            </a:pPr>
            <a:r>
              <a:rPr lang="en-US" sz="1151">
                <a:solidFill>
                  <a:srgbClr val="FFFFFF"/>
                </a:solidFill>
                <a:latin typeface="Poppins"/>
              </a:rPr>
              <a:t>Promociones y descuentos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035085" y="2403246"/>
            <a:ext cx="2104460" cy="857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81"/>
              </a:lnSpc>
            </a:pPr>
            <a:r>
              <a:rPr lang="en-US" sz="1151">
                <a:solidFill>
                  <a:srgbClr val="FFFFFF"/>
                </a:solidFill>
                <a:latin typeface="Poppins"/>
              </a:rPr>
              <a:t>Precio se refiere al valor monetario que se le asigna al producto o servicio, teniendo en cuenta varios factores.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3384601" y="4012983"/>
            <a:ext cx="1317812" cy="2823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87"/>
              </a:lnSpc>
            </a:pPr>
            <a:r>
              <a:rPr lang="en-US" sz="1633">
                <a:solidFill>
                  <a:srgbClr val="FFFFFF"/>
                </a:solidFill>
                <a:latin typeface="Poppins Heavy"/>
              </a:rPr>
              <a:t>Promoción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035085" y="3673480"/>
            <a:ext cx="2104460" cy="1028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81"/>
              </a:lnSpc>
            </a:pPr>
            <a:r>
              <a:rPr lang="en-US" sz="1151">
                <a:solidFill>
                  <a:srgbClr val="FFFFFF"/>
                </a:solidFill>
                <a:latin typeface="Poppins"/>
              </a:rPr>
              <a:t>Promoción se refiere a todas las actividades que se realizan para dar a conocer el producto o servicio, atraer clientes potenciales y aumentar las ventas.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618040" y="5430000"/>
            <a:ext cx="812487" cy="3168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87"/>
              </a:lnSpc>
            </a:pPr>
            <a:r>
              <a:rPr lang="en-US" sz="1776">
                <a:solidFill>
                  <a:srgbClr val="FFFFFF"/>
                </a:solidFill>
                <a:latin typeface="Poppins Heavy"/>
              </a:rPr>
              <a:t>Plaza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035085" y="5277915"/>
            <a:ext cx="2104460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81"/>
              </a:lnSpc>
            </a:pPr>
            <a:r>
              <a:rPr lang="en-US" sz="1151">
                <a:solidFill>
                  <a:srgbClr val="FFFFFF"/>
                </a:solidFill>
                <a:latin typeface="Poppins"/>
              </a:rPr>
              <a:t>Plaza se refiere a la forma</a:t>
            </a:r>
          </a:p>
          <a:p>
            <a:pPr>
              <a:lnSpc>
                <a:spcPts val="1381"/>
              </a:lnSpc>
            </a:pPr>
            <a:r>
              <a:rPr lang="en-US" sz="1151">
                <a:solidFill>
                  <a:srgbClr val="FFFFFF"/>
                </a:solidFill>
                <a:latin typeface="Poppins"/>
              </a:rPr>
              <a:t>en que se distribuye y se hace disponible el producto o servicio al cliente.</a:t>
            </a:r>
          </a:p>
        </p:txBody>
      </p:sp>
      <p:sp>
        <p:nvSpPr>
          <p:cNvPr id="26" name="Freeform 26"/>
          <p:cNvSpPr/>
          <p:nvPr/>
        </p:nvSpPr>
        <p:spPr>
          <a:xfrm>
            <a:off x="2201324" y="2320756"/>
            <a:ext cx="208486" cy="208486"/>
          </a:xfrm>
          <a:custGeom>
            <a:avLst/>
            <a:gdLst/>
            <a:ahLst/>
            <a:cxnLst/>
            <a:rect l="l" t="t" r="r" b="b"/>
            <a:pathLst>
              <a:path w="208486" h="208486">
                <a:moveTo>
                  <a:pt x="0" y="0"/>
                </a:moveTo>
                <a:lnTo>
                  <a:pt x="208485" y="0"/>
                </a:lnTo>
                <a:lnTo>
                  <a:pt x="208485" y="208486"/>
                </a:lnTo>
                <a:lnTo>
                  <a:pt x="0" y="208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7" name="Freeform 27"/>
          <p:cNvSpPr/>
          <p:nvPr/>
        </p:nvSpPr>
        <p:spPr>
          <a:xfrm>
            <a:off x="8974340" y="529796"/>
            <a:ext cx="208486" cy="208486"/>
          </a:xfrm>
          <a:custGeom>
            <a:avLst/>
            <a:gdLst/>
            <a:ahLst/>
            <a:cxnLst/>
            <a:rect l="l" t="t" r="r" b="b"/>
            <a:pathLst>
              <a:path w="208486" h="208486">
                <a:moveTo>
                  <a:pt x="0" y="0"/>
                </a:moveTo>
                <a:lnTo>
                  <a:pt x="208486" y="0"/>
                </a:lnTo>
                <a:lnTo>
                  <a:pt x="208486" y="208486"/>
                </a:lnTo>
                <a:lnTo>
                  <a:pt x="0" y="208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8" name="Freeform 28"/>
          <p:cNvSpPr/>
          <p:nvPr/>
        </p:nvSpPr>
        <p:spPr>
          <a:xfrm>
            <a:off x="9161870" y="4670746"/>
            <a:ext cx="208486" cy="208486"/>
          </a:xfrm>
          <a:custGeom>
            <a:avLst/>
            <a:gdLst/>
            <a:ahLst/>
            <a:cxnLst/>
            <a:rect l="l" t="t" r="r" b="b"/>
            <a:pathLst>
              <a:path w="208486" h="208486">
                <a:moveTo>
                  <a:pt x="0" y="0"/>
                </a:moveTo>
                <a:lnTo>
                  <a:pt x="208485" y="0"/>
                </a:lnTo>
                <a:lnTo>
                  <a:pt x="208485" y="208485"/>
                </a:lnTo>
                <a:lnTo>
                  <a:pt x="0" y="2084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1344324" y="5043523"/>
            <a:ext cx="208486" cy="208486"/>
          </a:xfrm>
          <a:custGeom>
            <a:avLst/>
            <a:gdLst/>
            <a:ahLst/>
            <a:cxnLst/>
            <a:rect l="l" t="t" r="r" b="b"/>
            <a:pathLst>
              <a:path w="208486" h="208486">
                <a:moveTo>
                  <a:pt x="0" y="0"/>
                </a:moveTo>
                <a:lnTo>
                  <a:pt x="208486" y="0"/>
                </a:lnTo>
                <a:lnTo>
                  <a:pt x="208486" y="208485"/>
                </a:lnTo>
                <a:lnTo>
                  <a:pt x="0" y="2084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1881941" y="5972225"/>
            <a:ext cx="208486" cy="208486"/>
          </a:xfrm>
          <a:custGeom>
            <a:avLst/>
            <a:gdLst/>
            <a:ahLst/>
            <a:cxnLst/>
            <a:rect l="l" t="t" r="r" b="b"/>
            <a:pathLst>
              <a:path w="208486" h="208486">
                <a:moveTo>
                  <a:pt x="0" y="0"/>
                </a:moveTo>
                <a:lnTo>
                  <a:pt x="208486" y="0"/>
                </a:lnTo>
                <a:lnTo>
                  <a:pt x="208486" y="208486"/>
                </a:lnTo>
                <a:lnTo>
                  <a:pt x="0" y="208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731520" y="1485475"/>
            <a:ext cx="208486" cy="208486"/>
          </a:xfrm>
          <a:custGeom>
            <a:avLst/>
            <a:gdLst/>
            <a:ahLst/>
            <a:cxnLst/>
            <a:rect l="l" t="t" r="r" b="b"/>
            <a:pathLst>
              <a:path w="208486" h="208486">
                <a:moveTo>
                  <a:pt x="0" y="0"/>
                </a:moveTo>
                <a:lnTo>
                  <a:pt x="208486" y="0"/>
                </a:lnTo>
                <a:lnTo>
                  <a:pt x="208486" y="208485"/>
                </a:lnTo>
                <a:lnTo>
                  <a:pt x="0" y="20848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1004358" y="697782"/>
            <a:ext cx="208486" cy="208486"/>
          </a:xfrm>
          <a:custGeom>
            <a:avLst/>
            <a:gdLst/>
            <a:ahLst/>
            <a:cxnLst/>
            <a:rect l="l" t="t" r="r" b="b"/>
            <a:pathLst>
              <a:path w="208486" h="208486">
                <a:moveTo>
                  <a:pt x="0" y="0"/>
                </a:moveTo>
                <a:lnTo>
                  <a:pt x="208486" y="0"/>
                </a:lnTo>
                <a:lnTo>
                  <a:pt x="208486" y="208486"/>
                </a:lnTo>
                <a:lnTo>
                  <a:pt x="0" y="208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1992838" y="1226120"/>
            <a:ext cx="208486" cy="208486"/>
          </a:xfrm>
          <a:custGeom>
            <a:avLst/>
            <a:gdLst/>
            <a:ahLst/>
            <a:cxnLst/>
            <a:rect l="l" t="t" r="r" b="b"/>
            <a:pathLst>
              <a:path w="208486" h="208486">
                <a:moveTo>
                  <a:pt x="0" y="0"/>
                </a:moveTo>
                <a:lnTo>
                  <a:pt x="208486" y="0"/>
                </a:lnTo>
                <a:lnTo>
                  <a:pt x="208486" y="208486"/>
                </a:lnTo>
                <a:lnTo>
                  <a:pt x="0" y="208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4" name="Freeform 34"/>
          <p:cNvSpPr/>
          <p:nvPr/>
        </p:nvSpPr>
        <p:spPr>
          <a:xfrm>
            <a:off x="731520" y="5403631"/>
            <a:ext cx="208486" cy="208486"/>
          </a:xfrm>
          <a:custGeom>
            <a:avLst/>
            <a:gdLst/>
            <a:ahLst/>
            <a:cxnLst/>
            <a:rect l="l" t="t" r="r" b="b"/>
            <a:pathLst>
              <a:path w="208486" h="208486">
                <a:moveTo>
                  <a:pt x="0" y="0"/>
                </a:moveTo>
                <a:lnTo>
                  <a:pt x="208486" y="0"/>
                </a:lnTo>
                <a:lnTo>
                  <a:pt x="208486" y="208486"/>
                </a:lnTo>
                <a:lnTo>
                  <a:pt x="0" y="208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487325" y="2731242"/>
            <a:ext cx="208486" cy="208486"/>
          </a:xfrm>
          <a:custGeom>
            <a:avLst/>
            <a:gdLst/>
            <a:ahLst/>
            <a:cxnLst/>
            <a:rect l="l" t="t" r="r" b="b"/>
            <a:pathLst>
              <a:path w="208486" h="208486">
                <a:moveTo>
                  <a:pt x="0" y="0"/>
                </a:moveTo>
                <a:lnTo>
                  <a:pt x="208486" y="0"/>
                </a:lnTo>
                <a:lnTo>
                  <a:pt x="208486" y="208486"/>
                </a:lnTo>
                <a:lnTo>
                  <a:pt x="0" y="2084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36" name="TextBox 36"/>
          <p:cNvSpPr txBox="1"/>
          <p:nvPr/>
        </p:nvSpPr>
        <p:spPr>
          <a:xfrm>
            <a:off x="806708" y="2098610"/>
            <a:ext cx="1283719" cy="8685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25"/>
              </a:lnSpc>
            </a:pPr>
            <a:r>
              <a:rPr lang="en-US" sz="4804">
                <a:solidFill>
                  <a:srgbClr val="FFFFFF"/>
                </a:solidFill>
                <a:latin typeface="Poppins Heavy"/>
              </a:rPr>
              <a:t>4P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45649" y="3062693"/>
            <a:ext cx="2397350" cy="407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2"/>
              </a:lnSpc>
            </a:pPr>
            <a:r>
              <a:rPr lang="en-US" sz="2316">
                <a:solidFill>
                  <a:srgbClr val="FFFFFF"/>
                </a:solidFill>
                <a:latin typeface="Poppins Heavy"/>
              </a:rPr>
              <a:t>del marketing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64673" y="3537651"/>
            <a:ext cx="1967788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92"/>
              </a:lnSpc>
            </a:pPr>
            <a:r>
              <a:rPr lang="en-US" sz="1076">
                <a:solidFill>
                  <a:srgbClr val="FFFFFF"/>
                </a:solidFill>
                <a:latin typeface="Poppins"/>
              </a:rPr>
              <a:t>Las 4P del marketing (producto, precio, promoción y plaza) son un conjunto de estrategias que las empresas suelen utilizar para comercializar sus</a:t>
            </a:r>
          </a:p>
          <a:p>
            <a:pPr algn="ctr">
              <a:lnSpc>
                <a:spcPts val="1292"/>
              </a:lnSpc>
            </a:pPr>
            <a:r>
              <a:rPr lang="en-US" sz="1076">
                <a:solidFill>
                  <a:srgbClr val="FFFFFF"/>
                </a:solidFill>
                <a:latin typeface="Poppins"/>
              </a:rPr>
              <a:t>productos o servicios.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Personalizado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Poppins</vt:lpstr>
      <vt:lpstr>Poppins Heavy</vt:lpstr>
      <vt:lpstr>Calibri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2023-11-26T22:19:56Z</dcterms:created>
  <dcterms:modified xsi:type="dcterms:W3CDTF">2023-11-26T22:20:01Z</dcterms:modified>
  <dc:identifier/>
</cp:coreProperties>
</file>