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" panose="020B0604020202020204" charset="0"/>
      <p:regular r:id="rId7"/>
    </p:embeddedFont>
    <p:embeddedFont>
      <p:font typeface="Glacial Indifference Bold" panose="020B0604020202020204" charset="0"/>
      <p:regular r:id="rId8"/>
    </p:embeddedFont>
    <p:embeddedFont>
      <p:font typeface="Poppins" panose="00000500000000000000" pitchFamily="2" charset="0"/>
      <p:regular r:id="rId9"/>
    </p:embeddedFont>
    <p:embeddedFont>
      <p:font typeface="Poppi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9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2135042" y="716654"/>
            <a:ext cx="0" cy="5867026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" name="AutoShape 3"/>
          <p:cNvSpPr/>
          <p:nvPr/>
        </p:nvSpPr>
        <p:spPr>
          <a:xfrm>
            <a:off x="2130279" y="711892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4" name="AutoShape 4"/>
          <p:cNvSpPr/>
          <p:nvPr/>
        </p:nvSpPr>
        <p:spPr>
          <a:xfrm>
            <a:off x="2130279" y="6588443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5" name="AutoShape 5"/>
          <p:cNvSpPr/>
          <p:nvPr/>
        </p:nvSpPr>
        <p:spPr>
          <a:xfrm>
            <a:off x="1646646" y="3662362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6" name="AutoShape 6"/>
          <p:cNvSpPr/>
          <p:nvPr/>
        </p:nvSpPr>
        <p:spPr>
          <a:xfrm flipH="1" flipV="1">
            <a:off x="4639746" y="716654"/>
            <a:ext cx="0" cy="170845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7" name="AutoShape 7"/>
          <p:cNvSpPr/>
          <p:nvPr/>
        </p:nvSpPr>
        <p:spPr>
          <a:xfrm>
            <a:off x="4634983" y="711892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8" name="AutoShape 8"/>
          <p:cNvSpPr/>
          <p:nvPr/>
        </p:nvSpPr>
        <p:spPr>
          <a:xfrm>
            <a:off x="4634983" y="2420342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9" name="AutoShape 9"/>
          <p:cNvSpPr/>
          <p:nvPr/>
        </p:nvSpPr>
        <p:spPr>
          <a:xfrm flipV="1">
            <a:off x="4347463" y="1575642"/>
            <a:ext cx="28752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0" name="AutoShape 10"/>
          <p:cNvSpPr/>
          <p:nvPr/>
        </p:nvSpPr>
        <p:spPr>
          <a:xfrm flipH="1" flipV="1">
            <a:off x="4639746" y="4884755"/>
            <a:ext cx="0" cy="170845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1" name="AutoShape 11"/>
          <p:cNvSpPr/>
          <p:nvPr/>
        </p:nvSpPr>
        <p:spPr>
          <a:xfrm>
            <a:off x="4634983" y="4879992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12" name="AutoShape 12"/>
          <p:cNvSpPr/>
          <p:nvPr/>
        </p:nvSpPr>
        <p:spPr>
          <a:xfrm>
            <a:off x="4634983" y="6588442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13" name="AutoShape 13"/>
          <p:cNvSpPr/>
          <p:nvPr/>
        </p:nvSpPr>
        <p:spPr>
          <a:xfrm>
            <a:off x="4347463" y="5743742"/>
            <a:ext cx="28752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4" name="AutoShape 14"/>
          <p:cNvSpPr/>
          <p:nvPr/>
        </p:nvSpPr>
        <p:spPr>
          <a:xfrm flipH="1" flipV="1">
            <a:off x="4639746" y="2800705"/>
            <a:ext cx="0" cy="170845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5" name="AutoShape 15"/>
          <p:cNvSpPr/>
          <p:nvPr/>
        </p:nvSpPr>
        <p:spPr>
          <a:xfrm>
            <a:off x="4634983" y="2795942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16" name="AutoShape 16"/>
          <p:cNvSpPr/>
          <p:nvPr/>
        </p:nvSpPr>
        <p:spPr>
          <a:xfrm>
            <a:off x="4634983" y="4504392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17" name="AutoShape 17"/>
          <p:cNvSpPr/>
          <p:nvPr/>
        </p:nvSpPr>
        <p:spPr>
          <a:xfrm>
            <a:off x="4347463" y="3659692"/>
            <a:ext cx="28752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8" name="AutoShape 18"/>
          <p:cNvSpPr/>
          <p:nvPr/>
        </p:nvSpPr>
        <p:spPr>
          <a:xfrm flipH="1" flipV="1">
            <a:off x="7137591" y="716654"/>
            <a:ext cx="0" cy="770048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19" name="AutoShape 19"/>
          <p:cNvSpPr/>
          <p:nvPr/>
        </p:nvSpPr>
        <p:spPr>
          <a:xfrm>
            <a:off x="7132829" y="711892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20" name="AutoShape 20"/>
          <p:cNvSpPr/>
          <p:nvPr/>
        </p:nvSpPr>
        <p:spPr>
          <a:xfrm>
            <a:off x="7132829" y="1481939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21" name="AutoShape 21"/>
          <p:cNvSpPr/>
          <p:nvPr/>
        </p:nvSpPr>
        <p:spPr>
          <a:xfrm flipV="1">
            <a:off x="6850071" y="1101678"/>
            <a:ext cx="28752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22" name="AutoShape 22"/>
          <p:cNvSpPr/>
          <p:nvPr/>
        </p:nvSpPr>
        <p:spPr>
          <a:xfrm flipH="1" flipV="1">
            <a:off x="7137591" y="1655057"/>
            <a:ext cx="0" cy="770048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23" name="AutoShape 23"/>
          <p:cNvSpPr/>
          <p:nvPr/>
        </p:nvSpPr>
        <p:spPr>
          <a:xfrm>
            <a:off x="7132829" y="1650294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24" name="AutoShape 24"/>
          <p:cNvSpPr/>
          <p:nvPr/>
        </p:nvSpPr>
        <p:spPr>
          <a:xfrm>
            <a:off x="7132829" y="2420342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25" name="AutoShape 25"/>
          <p:cNvSpPr/>
          <p:nvPr/>
        </p:nvSpPr>
        <p:spPr>
          <a:xfrm flipV="1">
            <a:off x="6850071" y="2040080"/>
            <a:ext cx="28752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26" name="AutoShape 26"/>
          <p:cNvSpPr/>
          <p:nvPr/>
        </p:nvSpPr>
        <p:spPr>
          <a:xfrm flipH="1" flipV="1">
            <a:off x="7137591" y="2791180"/>
            <a:ext cx="0" cy="770048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27" name="AutoShape 27"/>
          <p:cNvSpPr/>
          <p:nvPr/>
        </p:nvSpPr>
        <p:spPr>
          <a:xfrm>
            <a:off x="7132829" y="2786417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28" name="AutoShape 28"/>
          <p:cNvSpPr/>
          <p:nvPr/>
        </p:nvSpPr>
        <p:spPr>
          <a:xfrm>
            <a:off x="7132829" y="3556465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29" name="AutoShape 29"/>
          <p:cNvSpPr/>
          <p:nvPr/>
        </p:nvSpPr>
        <p:spPr>
          <a:xfrm flipV="1">
            <a:off x="6850071" y="3176203"/>
            <a:ext cx="28752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0" name="AutoShape 30"/>
          <p:cNvSpPr/>
          <p:nvPr/>
        </p:nvSpPr>
        <p:spPr>
          <a:xfrm flipH="1" flipV="1">
            <a:off x="7137591" y="3729582"/>
            <a:ext cx="0" cy="770048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1" name="AutoShape 31"/>
          <p:cNvSpPr/>
          <p:nvPr/>
        </p:nvSpPr>
        <p:spPr>
          <a:xfrm>
            <a:off x="7132829" y="3724819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2" name="AutoShape 32"/>
          <p:cNvSpPr/>
          <p:nvPr/>
        </p:nvSpPr>
        <p:spPr>
          <a:xfrm>
            <a:off x="7132829" y="4494867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33" name="AutoShape 33"/>
          <p:cNvSpPr/>
          <p:nvPr/>
        </p:nvSpPr>
        <p:spPr>
          <a:xfrm>
            <a:off x="6850071" y="4114606"/>
            <a:ext cx="28752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4" name="AutoShape 34"/>
          <p:cNvSpPr/>
          <p:nvPr/>
        </p:nvSpPr>
        <p:spPr>
          <a:xfrm flipH="1" flipV="1">
            <a:off x="7137591" y="4875230"/>
            <a:ext cx="0" cy="770048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5" name="AutoShape 35"/>
          <p:cNvSpPr/>
          <p:nvPr/>
        </p:nvSpPr>
        <p:spPr>
          <a:xfrm>
            <a:off x="7132829" y="4870467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36" name="AutoShape 36"/>
          <p:cNvSpPr/>
          <p:nvPr/>
        </p:nvSpPr>
        <p:spPr>
          <a:xfrm>
            <a:off x="7132829" y="5640515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37" name="AutoShape 37"/>
          <p:cNvSpPr/>
          <p:nvPr/>
        </p:nvSpPr>
        <p:spPr>
          <a:xfrm flipV="1">
            <a:off x="6850071" y="5260254"/>
            <a:ext cx="28752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8" name="AutoShape 38"/>
          <p:cNvSpPr/>
          <p:nvPr/>
        </p:nvSpPr>
        <p:spPr>
          <a:xfrm flipH="1" flipV="1">
            <a:off x="7137591" y="5813632"/>
            <a:ext cx="0" cy="770048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39" name="AutoShape 39"/>
          <p:cNvSpPr/>
          <p:nvPr/>
        </p:nvSpPr>
        <p:spPr>
          <a:xfrm>
            <a:off x="7132829" y="5808870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40" name="AutoShape 40"/>
          <p:cNvSpPr/>
          <p:nvPr/>
        </p:nvSpPr>
        <p:spPr>
          <a:xfrm>
            <a:off x="7132829" y="6578917"/>
            <a:ext cx="483634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es-CO"/>
          </a:p>
        </p:txBody>
      </p:sp>
      <p:sp>
        <p:nvSpPr>
          <p:cNvPr id="41" name="AutoShape 41"/>
          <p:cNvSpPr/>
          <p:nvPr/>
        </p:nvSpPr>
        <p:spPr>
          <a:xfrm>
            <a:off x="6850071" y="6198656"/>
            <a:ext cx="287520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es-CO"/>
          </a:p>
        </p:txBody>
      </p:sp>
      <p:sp>
        <p:nvSpPr>
          <p:cNvPr id="42" name="Freeform 42"/>
          <p:cNvSpPr/>
          <p:nvPr/>
        </p:nvSpPr>
        <p:spPr>
          <a:xfrm rot="5302379">
            <a:off x="1691635" y="647994"/>
            <a:ext cx="300682" cy="568299"/>
          </a:xfrm>
          <a:custGeom>
            <a:avLst/>
            <a:gdLst/>
            <a:ahLst/>
            <a:cxnLst/>
            <a:rect l="l" t="t" r="r" b="b"/>
            <a:pathLst>
              <a:path w="300682" h="568299">
                <a:moveTo>
                  <a:pt x="0" y="0"/>
                </a:moveTo>
                <a:lnTo>
                  <a:pt x="300682" y="0"/>
                </a:lnTo>
                <a:lnTo>
                  <a:pt x="300682" y="568299"/>
                </a:lnTo>
                <a:lnTo>
                  <a:pt x="0" y="568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3" name="Group 43"/>
          <p:cNvGrpSpPr/>
          <p:nvPr/>
        </p:nvGrpSpPr>
        <p:grpSpPr>
          <a:xfrm>
            <a:off x="7374646" y="3831712"/>
            <a:ext cx="1680053" cy="556263"/>
            <a:chOff x="0" y="0"/>
            <a:chExt cx="2240070" cy="741684"/>
          </a:xfrm>
        </p:grpSpPr>
        <p:sp>
          <p:nvSpPr>
            <p:cNvPr id="44" name="TextBox 44"/>
            <p:cNvSpPr txBox="1"/>
            <p:nvPr/>
          </p:nvSpPr>
          <p:spPr>
            <a:xfrm>
              <a:off x="0" y="193042"/>
              <a:ext cx="2240070" cy="548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"/>
                </a:rPr>
                <a:t>Concéntrate en tu respiración y trata de vaciar tu mente de pensamientos.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0"/>
              <a:ext cx="2240070" cy="193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 Bold"/>
                </a:rPr>
                <a:t>Ejemplo: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6924710" y="166109"/>
            <a:ext cx="1680053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</a:rPr>
              <a:t>Símbolos y conexiones</a:t>
            </a:r>
          </a:p>
        </p:txBody>
      </p:sp>
      <p:sp>
        <p:nvSpPr>
          <p:cNvPr id="47" name="Freeform 47"/>
          <p:cNvSpPr/>
          <p:nvPr/>
        </p:nvSpPr>
        <p:spPr>
          <a:xfrm rot="10111811">
            <a:off x="6839059" y="489969"/>
            <a:ext cx="322021" cy="608630"/>
          </a:xfrm>
          <a:custGeom>
            <a:avLst/>
            <a:gdLst/>
            <a:ahLst/>
            <a:cxnLst/>
            <a:rect l="l" t="t" r="r" b="b"/>
            <a:pathLst>
              <a:path w="322021" h="608630">
                <a:moveTo>
                  <a:pt x="0" y="0"/>
                </a:moveTo>
                <a:lnTo>
                  <a:pt x="322021" y="0"/>
                </a:lnTo>
                <a:lnTo>
                  <a:pt x="322021" y="608630"/>
                </a:lnTo>
                <a:lnTo>
                  <a:pt x="0" y="608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8" name="TextBox 48"/>
          <p:cNvSpPr txBox="1"/>
          <p:nvPr/>
        </p:nvSpPr>
        <p:spPr>
          <a:xfrm>
            <a:off x="8069052" y="4488319"/>
            <a:ext cx="1680053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</a:rPr>
              <a:t>Facilita la memorización</a:t>
            </a:r>
          </a:p>
        </p:txBody>
      </p:sp>
      <p:sp>
        <p:nvSpPr>
          <p:cNvPr id="49" name="Freeform 49"/>
          <p:cNvSpPr/>
          <p:nvPr/>
        </p:nvSpPr>
        <p:spPr>
          <a:xfrm rot="-5400000">
            <a:off x="3226383" y="6398803"/>
            <a:ext cx="322021" cy="608630"/>
          </a:xfrm>
          <a:custGeom>
            <a:avLst/>
            <a:gdLst/>
            <a:ahLst/>
            <a:cxnLst/>
            <a:rect l="l" t="t" r="r" b="b"/>
            <a:pathLst>
              <a:path w="322021" h="608630">
                <a:moveTo>
                  <a:pt x="0" y="0"/>
                </a:moveTo>
                <a:lnTo>
                  <a:pt x="322021" y="0"/>
                </a:lnTo>
                <a:lnTo>
                  <a:pt x="322021" y="608630"/>
                </a:lnTo>
                <a:lnTo>
                  <a:pt x="0" y="608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0" name="Freeform 50"/>
          <p:cNvSpPr/>
          <p:nvPr/>
        </p:nvSpPr>
        <p:spPr>
          <a:xfrm rot="-5793916">
            <a:off x="7776181" y="4278408"/>
            <a:ext cx="322021" cy="608630"/>
          </a:xfrm>
          <a:custGeom>
            <a:avLst/>
            <a:gdLst/>
            <a:ahLst/>
            <a:cxnLst/>
            <a:rect l="l" t="t" r="r" b="b"/>
            <a:pathLst>
              <a:path w="322021" h="608630">
                <a:moveTo>
                  <a:pt x="0" y="0"/>
                </a:moveTo>
                <a:lnTo>
                  <a:pt x="322020" y="0"/>
                </a:lnTo>
                <a:lnTo>
                  <a:pt x="322020" y="608630"/>
                </a:lnTo>
                <a:lnTo>
                  <a:pt x="0" y="608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1" name="TextBox 51"/>
          <p:cNvSpPr txBox="1"/>
          <p:nvPr/>
        </p:nvSpPr>
        <p:spPr>
          <a:xfrm>
            <a:off x="259727" y="5854616"/>
            <a:ext cx="1680053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</a:rPr>
              <a:t>Versatilidad en la aplicación</a:t>
            </a:r>
          </a:p>
        </p:txBody>
      </p:sp>
      <p:sp>
        <p:nvSpPr>
          <p:cNvPr id="52" name="Freeform 52"/>
          <p:cNvSpPr/>
          <p:nvPr/>
        </p:nvSpPr>
        <p:spPr>
          <a:xfrm rot="1610354">
            <a:off x="1930025" y="5735863"/>
            <a:ext cx="322021" cy="608630"/>
          </a:xfrm>
          <a:custGeom>
            <a:avLst/>
            <a:gdLst/>
            <a:ahLst/>
            <a:cxnLst/>
            <a:rect l="l" t="t" r="r" b="b"/>
            <a:pathLst>
              <a:path w="322021" h="608630">
                <a:moveTo>
                  <a:pt x="0" y="0"/>
                </a:moveTo>
                <a:lnTo>
                  <a:pt x="322021" y="0"/>
                </a:lnTo>
                <a:lnTo>
                  <a:pt x="322021" y="608630"/>
                </a:lnTo>
                <a:lnTo>
                  <a:pt x="0" y="608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3" name="Freeform 53"/>
          <p:cNvSpPr/>
          <p:nvPr/>
        </p:nvSpPr>
        <p:spPr>
          <a:xfrm>
            <a:off x="853793" y="6357536"/>
            <a:ext cx="620744" cy="862145"/>
          </a:xfrm>
          <a:custGeom>
            <a:avLst/>
            <a:gdLst/>
            <a:ahLst/>
            <a:cxnLst/>
            <a:rect l="l" t="t" r="r" b="b"/>
            <a:pathLst>
              <a:path w="620744" h="862145">
                <a:moveTo>
                  <a:pt x="0" y="0"/>
                </a:moveTo>
                <a:lnTo>
                  <a:pt x="620744" y="0"/>
                </a:lnTo>
                <a:lnTo>
                  <a:pt x="620744" y="862145"/>
                </a:lnTo>
                <a:lnTo>
                  <a:pt x="0" y="862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4" name="Freeform 54"/>
          <p:cNvSpPr/>
          <p:nvPr/>
        </p:nvSpPr>
        <p:spPr>
          <a:xfrm>
            <a:off x="117598" y="1194073"/>
            <a:ext cx="1080492" cy="1037272"/>
          </a:xfrm>
          <a:custGeom>
            <a:avLst/>
            <a:gdLst/>
            <a:ahLst/>
            <a:cxnLst/>
            <a:rect l="l" t="t" r="r" b="b"/>
            <a:pathLst>
              <a:path w="1080492" h="1037272">
                <a:moveTo>
                  <a:pt x="0" y="0"/>
                </a:moveTo>
                <a:lnTo>
                  <a:pt x="1080492" y="0"/>
                </a:lnTo>
                <a:lnTo>
                  <a:pt x="1080492" y="1037272"/>
                </a:lnTo>
                <a:lnTo>
                  <a:pt x="0" y="10372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5" name="Freeform 55"/>
          <p:cNvSpPr/>
          <p:nvPr/>
        </p:nvSpPr>
        <p:spPr>
          <a:xfrm>
            <a:off x="8729002" y="6290861"/>
            <a:ext cx="1020103" cy="935944"/>
          </a:xfrm>
          <a:custGeom>
            <a:avLst/>
            <a:gdLst/>
            <a:ahLst/>
            <a:cxnLst/>
            <a:rect l="l" t="t" r="r" b="b"/>
            <a:pathLst>
              <a:path w="1020103" h="935944">
                <a:moveTo>
                  <a:pt x="0" y="0"/>
                </a:moveTo>
                <a:lnTo>
                  <a:pt x="1020103" y="0"/>
                </a:lnTo>
                <a:lnTo>
                  <a:pt x="1020103" y="935944"/>
                </a:lnTo>
                <a:lnTo>
                  <a:pt x="0" y="9359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6" name="TextBox 56"/>
          <p:cNvSpPr txBox="1"/>
          <p:nvPr/>
        </p:nvSpPr>
        <p:spPr>
          <a:xfrm>
            <a:off x="117598" y="3222307"/>
            <a:ext cx="1453686" cy="861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2000">
                <a:solidFill>
                  <a:srgbClr val="FFFFFF"/>
                </a:solidFill>
                <a:latin typeface="Poppins Bold"/>
              </a:rPr>
              <a:t>TIPS PARA SER MÁS CREATIVO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372096" y="888317"/>
            <a:ext cx="1680053" cy="436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</a:rPr>
              <a:t>Sal de tu zona</a:t>
            </a:r>
          </a:p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</a:rPr>
              <a:t>de confort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372096" y="1411620"/>
            <a:ext cx="1680053" cy="121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0"/>
              </a:lnSpc>
            </a:pPr>
            <a:r>
              <a:rPr lang="en-US" sz="1000">
                <a:solidFill>
                  <a:srgbClr val="FFFFFF"/>
                </a:solidFill>
                <a:latin typeface="Poppins"/>
              </a:rPr>
              <a:t>Puede ser intimidante, pero es una forma efectiva de crecer y expandir tus habilidades. </a:t>
            </a:r>
          </a:p>
          <a:p>
            <a:pPr algn="ctr">
              <a:lnSpc>
                <a:spcPts val="1110"/>
              </a:lnSpc>
            </a:pPr>
            <a:r>
              <a:rPr lang="en-US" sz="1000">
                <a:solidFill>
                  <a:srgbClr val="FFFFFF"/>
                </a:solidFill>
                <a:latin typeface="Poppins"/>
              </a:rPr>
              <a:t>Recuerda que el crecimiento personal y profesional se logra al enfrentar desafíos y superar obstáculos.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873108" y="1286464"/>
            <a:ext cx="1976963" cy="94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0"/>
              </a:lnSpc>
            </a:pPr>
            <a:r>
              <a:rPr lang="en-US" sz="1000">
                <a:solidFill>
                  <a:srgbClr val="FFFFFF"/>
                </a:solidFill>
                <a:latin typeface="Poppins"/>
              </a:rPr>
              <a:t>Busca oportunidades que te obliguen a enfrentar tus miedos y a aprender cosas nuevas. Esto puede estimular tu creatividad al exponerte a nuevas experiencias y perspectivas.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873108" y="888317"/>
            <a:ext cx="1680053" cy="22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</a:rPr>
              <a:t>¿Cómo hacerlo?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7374646" y="818784"/>
            <a:ext cx="1680053" cy="556263"/>
            <a:chOff x="0" y="0"/>
            <a:chExt cx="2240070" cy="741684"/>
          </a:xfrm>
        </p:grpSpPr>
        <p:sp>
          <p:nvSpPr>
            <p:cNvPr id="62" name="TextBox 62"/>
            <p:cNvSpPr txBox="1"/>
            <p:nvPr/>
          </p:nvSpPr>
          <p:spPr>
            <a:xfrm>
              <a:off x="0" y="193042"/>
              <a:ext cx="2240070" cy="548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"/>
                </a:rPr>
                <a:t>Prueba nuevos deportes o actividades físicas que nunca antes hayas hecho.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0"/>
              <a:ext cx="2240070" cy="193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 Bold"/>
                </a:rPr>
                <a:t>Ejemplo: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7374646" y="1757186"/>
            <a:ext cx="1680053" cy="556263"/>
            <a:chOff x="0" y="0"/>
            <a:chExt cx="2240070" cy="741684"/>
          </a:xfrm>
        </p:grpSpPr>
        <p:sp>
          <p:nvSpPr>
            <p:cNvPr id="65" name="TextBox 65"/>
            <p:cNvSpPr txBox="1"/>
            <p:nvPr/>
          </p:nvSpPr>
          <p:spPr>
            <a:xfrm>
              <a:off x="0" y="193042"/>
              <a:ext cx="2240070" cy="548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"/>
                </a:rPr>
                <a:t>Viaja a nuevos lugares y déjate llevar por la magia de cada uno de ellos.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0"/>
              <a:ext cx="2240070" cy="193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 Bold"/>
                </a:rPr>
                <a:t>Ejemplo:</a:t>
              </a: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7374646" y="2893309"/>
            <a:ext cx="1680053" cy="556263"/>
            <a:chOff x="0" y="0"/>
            <a:chExt cx="2240070" cy="741684"/>
          </a:xfrm>
        </p:grpSpPr>
        <p:sp>
          <p:nvSpPr>
            <p:cNvPr id="68" name="TextBox 68"/>
            <p:cNvSpPr txBox="1"/>
            <p:nvPr/>
          </p:nvSpPr>
          <p:spPr>
            <a:xfrm>
              <a:off x="0" y="193042"/>
              <a:ext cx="2240070" cy="548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"/>
                </a:rPr>
                <a:t>Encuentra un lugar tranquilo y sin distracciones para sentarte cómodamente. 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0"/>
              <a:ext cx="2240070" cy="193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 Bold"/>
                </a:rPr>
                <a:t>Ejemplo:</a:t>
              </a: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7374646" y="4977360"/>
            <a:ext cx="1680053" cy="556263"/>
            <a:chOff x="0" y="0"/>
            <a:chExt cx="2240070" cy="741684"/>
          </a:xfrm>
        </p:grpSpPr>
        <p:sp>
          <p:nvSpPr>
            <p:cNvPr id="71" name="TextBox 71"/>
            <p:cNvSpPr txBox="1"/>
            <p:nvPr/>
          </p:nvSpPr>
          <p:spPr>
            <a:xfrm>
              <a:off x="0" y="193042"/>
              <a:ext cx="2240070" cy="548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"/>
                </a:rPr>
                <a:t>Observa tu entorno con atención y enfócate en los detalles que te rodean. 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0" y="0"/>
              <a:ext cx="2240070" cy="193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 Bold"/>
                </a:rPr>
                <a:t>Ejemplo:</a:t>
              </a: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7374646" y="5915762"/>
            <a:ext cx="1680053" cy="556263"/>
            <a:chOff x="0" y="0"/>
            <a:chExt cx="2240070" cy="741684"/>
          </a:xfrm>
        </p:grpSpPr>
        <p:sp>
          <p:nvSpPr>
            <p:cNvPr id="74" name="TextBox 74"/>
            <p:cNvSpPr txBox="1"/>
            <p:nvPr/>
          </p:nvSpPr>
          <p:spPr>
            <a:xfrm>
              <a:off x="0" y="193042"/>
              <a:ext cx="2240070" cy="5486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"/>
                </a:rPr>
                <a:t>Pregúntate qué es lo que te llama la atención y cómo puedes usarlo a tu favor.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0"/>
              <a:ext cx="2240070" cy="193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10"/>
                </a:lnSpc>
              </a:pPr>
              <a:r>
                <a:rPr lang="en-US" sz="1000">
                  <a:solidFill>
                    <a:srgbClr val="FFFFFF"/>
                  </a:solidFill>
                  <a:latin typeface="Glacial Indifference Bold"/>
                </a:rPr>
                <a:t>Ejemplo:</a:t>
              </a:r>
            </a:p>
          </p:txBody>
        </p:sp>
      </p:grpSp>
      <p:sp>
        <p:nvSpPr>
          <p:cNvPr id="76" name="TextBox 76"/>
          <p:cNvSpPr txBox="1"/>
          <p:nvPr/>
        </p:nvSpPr>
        <p:spPr>
          <a:xfrm>
            <a:off x="4907263" y="3379826"/>
            <a:ext cx="1821431" cy="94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0"/>
              </a:lnSpc>
            </a:pPr>
            <a:r>
              <a:rPr lang="en-US" sz="1000">
                <a:solidFill>
                  <a:srgbClr val="FFFFFF"/>
                </a:solidFill>
                <a:latin typeface="Poppins"/>
              </a:rPr>
              <a:t>A veces, la creatividad surge cuando nos tomamos un tiempo para estar con nosotros mismos, reflexionar y meditar. Esto puede ayudarnos a encontrar nuevas ideas y enfoques.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907263" y="2981680"/>
            <a:ext cx="1680053" cy="22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</a:rPr>
              <a:t>¿Cómo hacerlo?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5048642" y="5533623"/>
            <a:ext cx="1801429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0"/>
              </a:lnSpc>
            </a:pPr>
            <a:r>
              <a:rPr lang="en-US" sz="1000">
                <a:solidFill>
                  <a:srgbClr val="FFFFFF"/>
                </a:solidFill>
                <a:latin typeface="Poppins"/>
              </a:rPr>
              <a:t>Observa detenidamente el mundo que te rodea, analiza patrones y detalles, y busca formas de conectar ideas y conceptos aparentemente diferentes. Abre tu mente a nuevas ideas y perspectivas.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4941419" y="5065730"/>
            <a:ext cx="1680053" cy="22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</a:rPr>
              <a:t>¿Cómo hacerlo?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2372096" y="2914445"/>
            <a:ext cx="1680053" cy="436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</a:rPr>
              <a:t>Pon en práctica</a:t>
            </a:r>
          </a:p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</a:rPr>
              <a:t>la meditación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2372096" y="3437748"/>
            <a:ext cx="1680053" cy="121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0"/>
              </a:lnSpc>
            </a:pPr>
            <a:r>
              <a:rPr lang="en-US" sz="1000">
                <a:solidFill>
                  <a:srgbClr val="FFFFFF"/>
                </a:solidFill>
                <a:latin typeface="Poppins"/>
              </a:rPr>
              <a:t>Al meditar, se reduce el estrés y la ansiedad, lo que puede liberar la mente de pensamientos negativos y permitir que fluyan nuevas ideas. Puede ser muy útil al enfrentar tareas creativas. 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2372096" y="4940573"/>
            <a:ext cx="1680053" cy="436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000000"/>
                </a:solidFill>
                <a:latin typeface="Poppins Bold"/>
              </a:rPr>
              <a:t>Practica la observación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2372096" y="5463876"/>
            <a:ext cx="1680053" cy="1078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0"/>
              </a:lnSpc>
            </a:pPr>
            <a:r>
              <a:rPr lang="en-US" sz="1000">
                <a:solidFill>
                  <a:srgbClr val="FFFFFF"/>
                </a:solidFill>
                <a:latin typeface="Poppins"/>
              </a:rPr>
              <a:t>Al observar detenidamente nuestro entorno, podemos descubrir patrones, olores, sabores, colores, texturas y formas que pueden inspirarnos en nuestros procesos creativos.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507437" y="6703118"/>
            <a:ext cx="1680053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</a:rPr>
              <a:t>Concisión y sencillez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29922" y="576161"/>
            <a:ext cx="1680053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</a:rPr>
              <a:t>Estructura jerárquica</a:t>
            </a:r>
          </a:p>
        </p:txBody>
      </p:sp>
      <p:sp>
        <p:nvSpPr>
          <p:cNvPr id="86" name="Freeform 86"/>
          <p:cNvSpPr/>
          <p:nvPr/>
        </p:nvSpPr>
        <p:spPr>
          <a:xfrm rot="-4327218">
            <a:off x="1022482" y="2009134"/>
            <a:ext cx="322021" cy="608630"/>
          </a:xfrm>
          <a:custGeom>
            <a:avLst/>
            <a:gdLst/>
            <a:ahLst/>
            <a:cxnLst/>
            <a:rect l="l" t="t" r="r" b="b"/>
            <a:pathLst>
              <a:path w="322021" h="608630">
                <a:moveTo>
                  <a:pt x="0" y="0"/>
                </a:moveTo>
                <a:lnTo>
                  <a:pt x="322020" y="0"/>
                </a:lnTo>
                <a:lnTo>
                  <a:pt x="322020" y="608630"/>
                </a:lnTo>
                <a:lnTo>
                  <a:pt x="0" y="608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7" name="TextBox 87"/>
          <p:cNvSpPr txBox="1"/>
          <p:nvPr/>
        </p:nvSpPr>
        <p:spPr>
          <a:xfrm>
            <a:off x="259727" y="2624137"/>
            <a:ext cx="1680053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</a:rPr>
              <a:t>Personalización y creatividad</a:t>
            </a:r>
          </a:p>
        </p:txBody>
      </p:sp>
      <p:sp>
        <p:nvSpPr>
          <p:cNvPr id="88" name="Freeform 88"/>
          <p:cNvSpPr/>
          <p:nvPr/>
        </p:nvSpPr>
        <p:spPr>
          <a:xfrm rot="-9843885">
            <a:off x="3593170" y="333487"/>
            <a:ext cx="300682" cy="568299"/>
          </a:xfrm>
          <a:custGeom>
            <a:avLst/>
            <a:gdLst/>
            <a:ahLst/>
            <a:cxnLst/>
            <a:rect l="l" t="t" r="r" b="b"/>
            <a:pathLst>
              <a:path w="300682" h="568299">
                <a:moveTo>
                  <a:pt x="0" y="0"/>
                </a:moveTo>
                <a:lnTo>
                  <a:pt x="300682" y="0"/>
                </a:lnTo>
                <a:lnTo>
                  <a:pt x="300682" y="568299"/>
                </a:lnTo>
                <a:lnTo>
                  <a:pt x="0" y="568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9" name="TextBox 89"/>
          <p:cNvSpPr txBox="1"/>
          <p:nvPr/>
        </p:nvSpPr>
        <p:spPr>
          <a:xfrm>
            <a:off x="3966088" y="181392"/>
            <a:ext cx="1680053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</a:rPr>
              <a:t>Comunicación efectiva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343466" y="4691789"/>
            <a:ext cx="1680053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</a:pPr>
            <a:r>
              <a:rPr lang="en-US" sz="1500">
                <a:solidFill>
                  <a:srgbClr val="FFFFFF"/>
                </a:solidFill>
                <a:latin typeface="Poppins Bold"/>
              </a:rPr>
              <a:t>Actualización sencilla</a:t>
            </a:r>
          </a:p>
        </p:txBody>
      </p:sp>
      <p:sp>
        <p:nvSpPr>
          <p:cNvPr id="91" name="Freeform 91"/>
          <p:cNvSpPr/>
          <p:nvPr/>
        </p:nvSpPr>
        <p:spPr>
          <a:xfrm rot="-4327218">
            <a:off x="938743" y="4083660"/>
            <a:ext cx="322021" cy="608630"/>
          </a:xfrm>
          <a:custGeom>
            <a:avLst/>
            <a:gdLst/>
            <a:ahLst/>
            <a:cxnLst/>
            <a:rect l="l" t="t" r="r" b="b"/>
            <a:pathLst>
              <a:path w="322021" h="608630">
                <a:moveTo>
                  <a:pt x="0" y="0"/>
                </a:moveTo>
                <a:lnTo>
                  <a:pt x="322020" y="0"/>
                </a:lnTo>
                <a:lnTo>
                  <a:pt x="322020" y="608630"/>
                </a:lnTo>
                <a:lnTo>
                  <a:pt x="0" y="608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Personalizado</PresentationFormat>
  <Paragraphs>36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Glacial Indifference</vt:lpstr>
      <vt:lpstr>Poppins Bold</vt:lpstr>
      <vt:lpstr>Poppins</vt:lpstr>
      <vt:lpstr>Calibri</vt:lpstr>
      <vt:lpstr>Arial</vt:lpstr>
      <vt:lpstr>Glacial Indifference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2023-10-25T21:25:24Z</dcterms:created>
  <dcterms:modified xsi:type="dcterms:W3CDTF">2023-10-25T21:25:29Z</dcterms:modified>
  <dc:identifier/>
</cp:coreProperties>
</file>