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12192000" cy="93773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34675"/>
            <a:ext cx="10363200" cy="3264712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25287"/>
            <a:ext cx="9144000" cy="2264025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265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5182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99258"/>
            <a:ext cx="2628900" cy="794688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99258"/>
            <a:ext cx="7734300" cy="794688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762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862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337831"/>
            <a:ext cx="10515600" cy="390072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275456"/>
            <a:ext cx="10515600" cy="205129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6283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96289"/>
            <a:ext cx="5181600" cy="59498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96289"/>
            <a:ext cx="5181600" cy="59498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486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99260"/>
            <a:ext cx="10515600" cy="181252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98757"/>
            <a:ext cx="5157787" cy="112658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425342"/>
            <a:ext cx="5157787" cy="503816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98757"/>
            <a:ext cx="5183188" cy="112658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425342"/>
            <a:ext cx="5183188" cy="503816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1388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1989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672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25158"/>
            <a:ext cx="3932237" cy="2188051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50168"/>
            <a:ext cx="6172200" cy="666400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13209"/>
            <a:ext cx="3932237" cy="52118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374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25158"/>
            <a:ext cx="3932237" cy="2188051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50168"/>
            <a:ext cx="6172200" cy="666400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13209"/>
            <a:ext cx="3932237" cy="52118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0129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Horz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99260"/>
            <a:ext cx="10515600" cy="1812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96289"/>
            <a:ext cx="10515600" cy="5949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691428"/>
            <a:ext cx="2743200" cy="4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6624C-D462-406D-B0AB-29B2D607B057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691428"/>
            <a:ext cx="4114800" cy="4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691428"/>
            <a:ext cx="2743200" cy="499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7D550-DC3F-480C-898B-125851B0DC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004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Abrir llave 53">
            <a:extLst>
              <a:ext uri="{FF2B5EF4-FFF2-40B4-BE49-F238E27FC236}">
                <a16:creationId xmlns:a16="http://schemas.microsoft.com/office/drawing/2014/main" id="{5FE5A1A2-499B-6028-7F18-5A9D3A474EDF}"/>
              </a:ext>
            </a:extLst>
          </p:cNvPr>
          <p:cNvSpPr/>
          <p:nvPr/>
        </p:nvSpPr>
        <p:spPr>
          <a:xfrm>
            <a:off x="3393564" y="277105"/>
            <a:ext cx="933589" cy="8673999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Abrir llave 52">
            <a:extLst>
              <a:ext uri="{FF2B5EF4-FFF2-40B4-BE49-F238E27FC236}">
                <a16:creationId xmlns:a16="http://schemas.microsoft.com/office/drawing/2014/main" id="{055AC6ED-7F83-109B-4164-BDF18486BFC3}"/>
              </a:ext>
            </a:extLst>
          </p:cNvPr>
          <p:cNvSpPr/>
          <p:nvPr/>
        </p:nvSpPr>
        <p:spPr>
          <a:xfrm>
            <a:off x="5950193" y="8094916"/>
            <a:ext cx="262148" cy="699897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Abrir llave 51">
            <a:extLst>
              <a:ext uri="{FF2B5EF4-FFF2-40B4-BE49-F238E27FC236}">
                <a16:creationId xmlns:a16="http://schemas.microsoft.com/office/drawing/2014/main" id="{9B8CBDE1-EDB5-CD1E-07FA-46ED932B17C7}"/>
              </a:ext>
            </a:extLst>
          </p:cNvPr>
          <p:cNvSpPr/>
          <p:nvPr/>
        </p:nvSpPr>
        <p:spPr>
          <a:xfrm>
            <a:off x="5926992" y="7058508"/>
            <a:ext cx="262148" cy="887512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Abrir llave 50">
            <a:extLst>
              <a:ext uri="{FF2B5EF4-FFF2-40B4-BE49-F238E27FC236}">
                <a16:creationId xmlns:a16="http://schemas.microsoft.com/office/drawing/2014/main" id="{40F6AD85-C731-CA8B-6AE4-13859E1D4969}"/>
              </a:ext>
            </a:extLst>
          </p:cNvPr>
          <p:cNvSpPr/>
          <p:nvPr/>
        </p:nvSpPr>
        <p:spPr>
          <a:xfrm>
            <a:off x="5486180" y="6083093"/>
            <a:ext cx="253360" cy="957627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Abrir llave 49">
            <a:extLst>
              <a:ext uri="{FF2B5EF4-FFF2-40B4-BE49-F238E27FC236}">
                <a16:creationId xmlns:a16="http://schemas.microsoft.com/office/drawing/2014/main" id="{73A7709B-F364-F690-8813-2AC72D711CB6}"/>
              </a:ext>
            </a:extLst>
          </p:cNvPr>
          <p:cNvSpPr/>
          <p:nvPr/>
        </p:nvSpPr>
        <p:spPr>
          <a:xfrm>
            <a:off x="6084634" y="5293669"/>
            <a:ext cx="271579" cy="670284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Abrir llave 48">
            <a:extLst>
              <a:ext uri="{FF2B5EF4-FFF2-40B4-BE49-F238E27FC236}">
                <a16:creationId xmlns:a16="http://schemas.microsoft.com/office/drawing/2014/main" id="{B2A522A5-8427-20F7-683C-DAF79E7C4BC2}"/>
              </a:ext>
            </a:extLst>
          </p:cNvPr>
          <p:cNvSpPr/>
          <p:nvPr/>
        </p:nvSpPr>
        <p:spPr>
          <a:xfrm>
            <a:off x="5183531" y="4285252"/>
            <a:ext cx="254216" cy="867911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EEE9A68E-650A-0CB8-C031-E1BB2FC98A30}"/>
              </a:ext>
            </a:extLst>
          </p:cNvPr>
          <p:cNvSpPr/>
          <p:nvPr/>
        </p:nvSpPr>
        <p:spPr>
          <a:xfrm>
            <a:off x="5422740" y="3507120"/>
            <a:ext cx="235140" cy="696006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Abrir llave 46">
            <a:extLst>
              <a:ext uri="{FF2B5EF4-FFF2-40B4-BE49-F238E27FC236}">
                <a16:creationId xmlns:a16="http://schemas.microsoft.com/office/drawing/2014/main" id="{C36D6B0D-C445-D4CF-06C4-4101976125F5}"/>
              </a:ext>
            </a:extLst>
          </p:cNvPr>
          <p:cNvSpPr/>
          <p:nvPr/>
        </p:nvSpPr>
        <p:spPr>
          <a:xfrm>
            <a:off x="5441816" y="2704145"/>
            <a:ext cx="235140" cy="696006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Abrir llave 45">
            <a:extLst>
              <a:ext uri="{FF2B5EF4-FFF2-40B4-BE49-F238E27FC236}">
                <a16:creationId xmlns:a16="http://schemas.microsoft.com/office/drawing/2014/main" id="{49491A47-40E3-3EE4-BDC0-CAD3E27BC28D}"/>
              </a:ext>
            </a:extLst>
          </p:cNvPr>
          <p:cNvSpPr/>
          <p:nvPr/>
        </p:nvSpPr>
        <p:spPr>
          <a:xfrm>
            <a:off x="5307412" y="1937070"/>
            <a:ext cx="235140" cy="696006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Abrir llave 44">
            <a:extLst>
              <a:ext uri="{FF2B5EF4-FFF2-40B4-BE49-F238E27FC236}">
                <a16:creationId xmlns:a16="http://schemas.microsoft.com/office/drawing/2014/main" id="{B67380AA-45A3-F6FE-227F-EC07DD567AE6}"/>
              </a:ext>
            </a:extLst>
          </p:cNvPr>
          <p:cNvSpPr/>
          <p:nvPr/>
        </p:nvSpPr>
        <p:spPr>
          <a:xfrm>
            <a:off x="5478891" y="1112359"/>
            <a:ext cx="196988" cy="740726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Abrir llave 43">
            <a:extLst>
              <a:ext uri="{FF2B5EF4-FFF2-40B4-BE49-F238E27FC236}">
                <a16:creationId xmlns:a16="http://schemas.microsoft.com/office/drawing/2014/main" id="{4BC23256-F730-1D28-14F0-8D8751FE14A8}"/>
              </a:ext>
            </a:extLst>
          </p:cNvPr>
          <p:cNvSpPr/>
          <p:nvPr/>
        </p:nvSpPr>
        <p:spPr>
          <a:xfrm>
            <a:off x="5060487" y="299667"/>
            <a:ext cx="235140" cy="779459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F46619-C663-09F4-C079-1A029A5B5F66}"/>
              </a:ext>
            </a:extLst>
          </p:cNvPr>
          <p:cNvSpPr txBox="1"/>
          <p:nvPr/>
        </p:nvSpPr>
        <p:spPr>
          <a:xfrm>
            <a:off x="3936676" y="496249"/>
            <a:ext cx="1168399" cy="476726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DERECHOS GENERALES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D70E4CE-2A3F-0ADA-5E8B-3998CFCEA5C4}"/>
              </a:ext>
            </a:extLst>
          </p:cNvPr>
          <p:cNvSpPr txBox="1"/>
          <p:nvPr/>
        </p:nvSpPr>
        <p:spPr>
          <a:xfrm>
            <a:off x="5257476" y="388571"/>
            <a:ext cx="2252132" cy="664012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Derecho a la igualdad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Derecho a la no discriminación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Derecho a la vida y desarrollo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66876DB-2A8E-403A-39F2-7B8E540D7EC5}"/>
              </a:ext>
            </a:extLst>
          </p:cNvPr>
          <p:cNvSpPr txBox="1"/>
          <p:nvPr/>
        </p:nvSpPr>
        <p:spPr>
          <a:xfrm>
            <a:off x="3957144" y="1208430"/>
            <a:ext cx="1566333" cy="476726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DERECHOS DE SUPERVIVENCIA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8828E48-235C-C8EB-13ED-151F2FA873B7}"/>
              </a:ext>
            </a:extLst>
          </p:cNvPr>
          <p:cNvSpPr txBox="1"/>
          <p:nvPr/>
        </p:nvSpPr>
        <p:spPr>
          <a:xfrm>
            <a:off x="5675881" y="1143718"/>
            <a:ext cx="2658533" cy="664012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Derecho a la alimentación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Derecho a la atención médica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Derecho a un estándar de vida adecuado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10753F9-61A0-15A1-5972-8BD1104A2801}"/>
              </a:ext>
            </a:extLst>
          </p:cNvPr>
          <p:cNvSpPr txBox="1"/>
          <p:nvPr/>
        </p:nvSpPr>
        <p:spPr>
          <a:xfrm>
            <a:off x="3957141" y="2076696"/>
            <a:ext cx="1413933" cy="476726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DERECHOS DE PROTECCIÓN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91C4B49-5D4E-EC96-DD62-B1289BEEF24A}"/>
              </a:ext>
            </a:extLst>
          </p:cNvPr>
          <p:cNvSpPr txBox="1"/>
          <p:nvPr/>
        </p:nvSpPr>
        <p:spPr>
          <a:xfrm>
            <a:off x="5523477" y="1953440"/>
            <a:ext cx="3412066" cy="664012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Derecho a la protección contra la explotación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Derecho a la protección contra el abuso y la violencia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Derecho a la protección en situaciones de conflicto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8C25C00-FAC1-8DCE-1B05-7783AE48B4B1}"/>
              </a:ext>
            </a:extLst>
          </p:cNvPr>
          <p:cNvSpPr txBox="1"/>
          <p:nvPr/>
        </p:nvSpPr>
        <p:spPr>
          <a:xfrm>
            <a:off x="3958220" y="2847759"/>
            <a:ext cx="1507066" cy="476726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DERECHOS DE PARTICIPACIÓN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87DE538-C12F-0098-770D-AB9497B596C2}"/>
              </a:ext>
            </a:extLst>
          </p:cNvPr>
          <p:cNvSpPr txBox="1"/>
          <p:nvPr/>
        </p:nvSpPr>
        <p:spPr>
          <a:xfrm>
            <a:off x="5676956" y="2743763"/>
            <a:ext cx="3471333" cy="664012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Derecho a la libertad de expresión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Derecho a participar en decisiones que afectan al niño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Derecho a la libertad de asociación y reunión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F72542C0-9CFE-0A77-92FD-236628B6384F}"/>
              </a:ext>
            </a:extLst>
          </p:cNvPr>
          <p:cNvSpPr txBox="1"/>
          <p:nvPr/>
        </p:nvSpPr>
        <p:spPr>
          <a:xfrm>
            <a:off x="3934750" y="3639395"/>
            <a:ext cx="1507066" cy="476726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DERECHOS DE DESARROLLO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720A8A6-CA61-EE10-8E97-D4E95629D8C9}"/>
              </a:ext>
            </a:extLst>
          </p:cNvPr>
          <p:cNvSpPr txBox="1"/>
          <p:nvPr/>
        </p:nvSpPr>
        <p:spPr>
          <a:xfrm>
            <a:off x="5657880" y="3528714"/>
            <a:ext cx="2252133" cy="664012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Derecho a la educación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Derecho al juego y recreación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Derecho a la identidad y nombre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FDEA3EA9-33C5-5C78-A18F-9681BDCD1FEB}"/>
              </a:ext>
            </a:extLst>
          </p:cNvPr>
          <p:cNvSpPr txBox="1"/>
          <p:nvPr/>
        </p:nvSpPr>
        <p:spPr>
          <a:xfrm>
            <a:off x="3934750" y="4491800"/>
            <a:ext cx="1286933" cy="476726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VI. DERECHOS ESPECÍFICOS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B4129B6F-D07D-24A1-3971-7DBB31F10DF5}"/>
              </a:ext>
            </a:extLst>
          </p:cNvPr>
          <p:cNvSpPr txBox="1"/>
          <p:nvPr/>
        </p:nvSpPr>
        <p:spPr>
          <a:xfrm>
            <a:off x="5404097" y="4318481"/>
            <a:ext cx="2844801" cy="851297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Derecho a la reunificación familiar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Derecho a la no separación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Derecho a la adopción, cuando sea necesario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D13FF88-A4A0-809B-B0A3-1CE82B4E8929}"/>
              </a:ext>
            </a:extLst>
          </p:cNvPr>
          <p:cNvSpPr txBox="1"/>
          <p:nvPr/>
        </p:nvSpPr>
        <p:spPr>
          <a:xfrm>
            <a:off x="3936676" y="5370429"/>
            <a:ext cx="2184398" cy="476726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VII. DERECHOS EN SITUACIONES ESPECIALES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19E53CF2-58BD-EAC1-2EA7-72A15276838D}"/>
              </a:ext>
            </a:extLst>
          </p:cNvPr>
          <p:cNvSpPr txBox="1"/>
          <p:nvPr/>
        </p:nvSpPr>
        <p:spPr>
          <a:xfrm>
            <a:off x="6318062" y="5300469"/>
            <a:ext cx="2760135" cy="664012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Derecho de niños con discapacidades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Derecho de niños migrantes y refugiados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Derecho de niños en conflicto con la ley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622CA8C2-68F3-F1DB-E0F4-06AC6E5D1A59}"/>
              </a:ext>
            </a:extLst>
          </p:cNvPr>
          <p:cNvSpPr txBox="1"/>
          <p:nvPr/>
        </p:nvSpPr>
        <p:spPr>
          <a:xfrm>
            <a:off x="3957141" y="6342308"/>
            <a:ext cx="1566334" cy="476726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VIII. MECANISMOS DE PROTECCIÓN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2E9A643-BF85-1C69-F90F-2439410AA76E}"/>
              </a:ext>
            </a:extLst>
          </p:cNvPr>
          <p:cNvSpPr txBox="1"/>
          <p:nvPr/>
        </p:nvSpPr>
        <p:spPr>
          <a:xfrm>
            <a:off x="5678450" y="6130914"/>
            <a:ext cx="3471334" cy="851297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Convención sobre los Derechos del Niño (CDN)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Comités de derechos del niño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Defensores del niño y comisiones de derechos humanos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CEDBFF7F-CB67-AB89-13F6-70B7CADDDFBB}"/>
              </a:ext>
            </a:extLst>
          </p:cNvPr>
          <p:cNvSpPr txBox="1"/>
          <p:nvPr/>
        </p:nvSpPr>
        <p:spPr>
          <a:xfrm>
            <a:off x="3934750" y="7235632"/>
            <a:ext cx="2057402" cy="476726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IX. RESPONSABILIDADES DE LOS ESTADOS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A3D4675-159D-0F8B-9F34-206D12C62E34}"/>
              </a:ext>
            </a:extLst>
          </p:cNvPr>
          <p:cNvSpPr txBox="1"/>
          <p:nvPr/>
        </p:nvSpPr>
        <p:spPr>
          <a:xfrm>
            <a:off x="6157685" y="7084401"/>
            <a:ext cx="3412066" cy="851297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Garantizar el respeto y cumplimiento de los derechos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Implementar medidas legislativas y políticas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Rendición de cuentas ante organismos internacionales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9E41A88-34D0-8BF1-B360-AB1FB90605E2}"/>
              </a:ext>
            </a:extLst>
          </p:cNvPr>
          <p:cNvSpPr txBox="1"/>
          <p:nvPr/>
        </p:nvSpPr>
        <p:spPr>
          <a:xfrm>
            <a:off x="3934750" y="8206501"/>
            <a:ext cx="2057402" cy="476726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 DESAFÍOS Y PERSPECTIVAS FUTURAS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2C7162A2-AAE0-28FA-8EA8-AC7FCF1A8E87}"/>
              </a:ext>
            </a:extLst>
          </p:cNvPr>
          <p:cNvSpPr txBox="1"/>
          <p:nvPr/>
        </p:nvSpPr>
        <p:spPr>
          <a:xfrm>
            <a:off x="6194710" y="8103778"/>
            <a:ext cx="3572933" cy="664012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Erradicación de la pobreza infantil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Acceso equitativo a servicios básicos</a:t>
            </a:r>
          </a:p>
          <a:p>
            <a:r>
              <a:rPr lang="es-CO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Sensibilización y educación sobre los derechos del niño.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C2A9F250-2979-F04D-DA78-2577C325425C}"/>
              </a:ext>
            </a:extLst>
          </p:cNvPr>
          <p:cNvSpPr txBox="1"/>
          <p:nvPr/>
        </p:nvSpPr>
        <p:spPr>
          <a:xfrm>
            <a:off x="1459892" y="4222507"/>
            <a:ext cx="2283062" cy="783193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DERECHOS DE LOS NIÑOS</a:t>
            </a:r>
          </a:p>
        </p:txBody>
      </p:sp>
    </p:spTree>
    <p:extLst>
      <p:ext uri="{BB962C8B-B14F-4D97-AF65-F5344CB8AC3E}">
        <p14:creationId xmlns:p14="http://schemas.microsoft.com/office/powerpoint/2010/main" val="6451146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306</Words>
  <Application>Microsoft Office PowerPoint</Application>
  <PresentationFormat>Personalizado</PresentationFormat>
  <Paragraphs>41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2024-02-15T20:09:47Z</dcterms:created>
  <dcterms:modified xsi:type="dcterms:W3CDTF">2024-02-15T20:09:50Z</dcterms:modified>
</cp:coreProperties>
</file>