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7614900" cy="9906000"/>
  <p:notesSz cx="17614900" cy="9906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63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21117" y="3070860"/>
            <a:ext cx="14972665" cy="20802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642235" y="5547360"/>
            <a:ext cx="12330430" cy="2476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80745" y="2278380"/>
            <a:ext cx="15853410" cy="6537960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80745" y="2278380"/>
            <a:ext cx="7662481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071673" y="2278380"/>
            <a:ext cx="7662481" cy="6537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0745" y="396240"/>
            <a:ext cx="15853410" cy="1584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989066" y="9212580"/>
            <a:ext cx="5636768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880745" y="9212580"/>
            <a:ext cx="4051427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2682729" y="9212580"/>
            <a:ext cx="4051427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89032" y="372084"/>
            <a:ext cx="2931795" cy="5292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1600"/>
              </a:lnSpc>
              <a:spcBef>
                <a:spcPts val="95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Comunicación, expresión y  lenguaje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689032" y="3899176"/>
            <a:ext cx="1729105" cy="5530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proceso de la</a:t>
            </a:r>
          </a:p>
          <a:p>
            <a:pPr marL="12700" algn="ctr">
              <a:lnSpc>
                <a:spcPct val="100000"/>
              </a:lnSpc>
              <a:spcBef>
                <a:spcPts val="35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716223" y="5993687"/>
            <a:ext cx="2002155" cy="5292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1600"/>
              </a:lnSpc>
              <a:spcBef>
                <a:spcPts val="95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Clasificación de la  comunicación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649533" y="8050057"/>
            <a:ext cx="2816860" cy="55308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Propósitos generales de la</a:t>
            </a:r>
            <a:endParaRPr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</a:t>
            </a:r>
            <a:endParaRPr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49533" y="8931442"/>
            <a:ext cx="3030220" cy="27828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 oral y escrita</a:t>
            </a:r>
            <a:endParaRPr sz="1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153138" y="162247"/>
            <a:ext cx="7259955" cy="74347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1099"/>
              </a:lnSpc>
              <a:spcBef>
                <a:spcPts val="105"/>
              </a:spcBef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COMUNICACIÓN: Es una cualidad racional y emocional específica del hombre que surge de la necesidad de ponerse en  contacto con los demás, cuando intercambia ideas que adquieren sentido o significación de acuerdo con experiencias  previas comunes.</a:t>
            </a:r>
          </a:p>
          <a:p>
            <a:pPr marL="12700" marR="41910">
              <a:lnSpc>
                <a:spcPct val="101099"/>
              </a:lnSpc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EXPRESIÓN: Para transmitir una expresión basta con manifestarla, se dé o no la recepción por parte de otra persona.  LENGUAJE: El medio por el que nos comunicamos los seres humanos se llama lenguaje, el cual se puede definir como “un  conjunto de signos estructurados que dan a entender una cosa”</a:t>
            </a:r>
          </a:p>
        </p:txBody>
      </p:sp>
      <p:sp>
        <p:nvSpPr>
          <p:cNvPr id="9" name="object 9"/>
          <p:cNvSpPr/>
          <p:nvPr/>
        </p:nvSpPr>
        <p:spPr>
          <a:xfrm>
            <a:off x="6834949" y="1473"/>
            <a:ext cx="146685" cy="1158875"/>
          </a:xfrm>
          <a:custGeom>
            <a:avLst/>
            <a:gdLst/>
            <a:ahLst/>
            <a:cxnLst/>
            <a:rect l="l" t="t" r="r" b="b"/>
            <a:pathLst>
              <a:path w="146684" h="1158875">
                <a:moveTo>
                  <a:pt x="146304" y="1158722"/>
                </a:moveTo>
                <a:lnTo>
                  <a:pt x="117846" y="1157760"/>
                </a:lnTo>
                <a:lnTo>
                  <a:pt x="94592" y="1155141"/>
                </a:lnTo>
                <a:lnTo>
                  <a:pt x="78906" y="1151264"/>
                </a:lnTo>
                <a:lnTo>
                  <a:pt x="73152" y="1146530"/>
                </a:lnTo>
                <a:lnTo>
                  <a:pt x="73152" y="591553"/>
                </a:lnTo>
                <a:lnTo>
                  <a:pt x="67397" y="586819"/>
                </a:lnTo>
                <a:lnTo>
                  <a:pt x="51711" y="582942"/>
                </a:lnTo>
                <a:lnTo>
                  <a:pt x="28457" y="580323"/>
                </a:lnTo>
                <a:lnTo>
                  <a:pt x="0" y="579361"/>
                </a:lnTo>
                <a:lnTo>
                  <a:pt x="28457" y="578399"/>
                </a:lnTo>
                <a:lnTo>
                  <a:pt x="51711" y="575779"/>
                </a:lnTo>
                <a:lnTo>
                  <a:pt x="67397" y="571903"/>
                </a:lnTo>
                <a:lnTo>
                  <a:pt x="73152" y="567169"/>
                </a:lnTo>
                <a:lnTo>
                  <a:pt x="73152" y="12192"/>
                </a:lnTo>
                <a:lnTo>
                  <a:pt x="78906" y="7458"/>
                </a:lnTo>
                <a:lnTo>
                  <a:pt x="94592" y="3581"/>
                </a:lnTo>
                <a:lnTo>
                  <a:pt x="117846" y="962"/>
                </a:lnTo>
                <a:lnTo>
                  <a:pt x="146304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6627202" y="1487919"/>
            <a:ext cx="208279" cy="1773555"/>
          </a:xfrm>
          <a:custGeom>
            <a:avLst/>
            <a:gdLst/>
            <a:ahLst/>
            <a:cxnLst/>
            <a:rect l="l" t="t" r="r" b="b"/>
            <a:pathLst>
              <a:path w="208279" h="1773554">
                <a:moveTo>
                  <a:pt x="207746" y="1773199"/>
                </a:moveTo>
                <a:lnTo>
                  <a:pt x="167293" y="1771832"/>
                </a:lnTo>
                <a:lnTo>
                  <a:pt x="134278" y="1768111"/>
                </a:lnTo>
                <a:lnTo>
                  <a:pt x="112029" y="1762607"/>
                </a:lnTo>
                <a:lnTo>
                  <a:pt x="103873" y="1755889"/>
                </a:lnTo>
                <a:lnTo>
                  <a:pt x="103873" y="903909"/>
                </a:lnTo>
                <a:lnTo>
                  <a:pt x="95717" y="897192"/>
                </a:lnTo>
                <a:lnTo>
                  <a:pt x="73467" y="891687"/>
                </a:lnTo>
                <a:lnTo>
                  <a:pt x="40452" y="887966"/>
                </a:lnTo>
                <a:lnTo>
                  <a:pt x="0" y="886599"/>
                </a:lnTo>
                <a:lnTo>
                  <a:pt x="40452" y="885232"/>
                </a:lnTo>
                <a:lnTo>
                  <a:pt x="73467" y="881511"/>
                </a:lnTo>
                <a:lnTo>
                  <a:pt x="95717" y="876007"/>
                </a:lnTo>
                <a:lnTo>
                  <a:pt x="103873" y="869289"/>
                </a:lnTo>
                <a:lnTo>
                  <a:pt x="103873" y="17310"/>
                </a:lnTo>
                <a:lnTo>
                  <a:pt x="112029" y="10592"/>
                </a:lnTo>
                <a:lnTo>
                  <a:pt x="134278" y="5087"/>
                </a:lnTo>
                <a:lnTo>
                  <a:pt x="167293" y="1367"/>
                </a:lnTo>
                <a:lnTo>
                  <a:pt x="207746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89032" y="1579700"/>
            <a:ext cx="2865755" cy="1671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02590" algn="ctr">
              <a:lnSpc>
                <a:spcPct val="101600"/>
              </a:lnSpc>
              <a:spcBef>
                <a:spcPts val="95"/>
              </a:spcBef>
            </a:pP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Naturaleza social de la  </a:t>
            </a:r>
            <a:r>
              <a:rPr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</a:t>
            </a:r>
            <a:endParaRPr lang="es-E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402590" algn="ctr">
              <a:lnSpc>
                <a:spcPct val="101600"/>
              </a:lnSpc>
              <a:spcBef>
                <a:spcPts val="95"/>
              </a:spcBef>
            </a:pPr>
            <a:endParaRPr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">
              <a:lnSpc>
                <a:spcPts val="905"/>
              </a:lnSpc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comunicación es un fenómeno social en</a:t>
            </a:r>
          </a:p>
          <a:p>
            <a:pPr marL="46990" marR="5080">
              <a:lnSpc>
                <a:spcPct val="101099"/>
              </a:lnSpc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constante dinamismo y alteración, porque está  sujeta a los cambios de pensamiento del  hombre, a las modificaciones del lenguaje a  través del tiempo y a los efectos que la misma  dinámica del proceso va provocando en los  individuos o grupos que interactúan.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6909788" y="1445097"/>
            <a:ext cx="8253730" cy="75819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Fernández Sotelo (1990:14) hace referencia a la naturaleza social de la comunicación, describiendo cuatro características que la definen:</a:t>
            </a:r>
          </a:p>
          <a:p>
            <a:pPr marL="146685" indent="-13462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14732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integra con personas</a:t>
            </a:r>
          </a:p>
          <a:p>
            <a:pPr marL="146685" indent="-134620">
              <a:lnSpc>
                <a:spcPct val="100000"/>
              </a:lnSpc>
              <a:spcBef>
                <a:spcPts val="10"/>
              </a:spcBef>
              <a:buAutoNum type="arabicPeriod"/>
              <a:tabLst>
                <a:tab pos="14732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transaccional</a:t>
            </a:r>
          </a:p>
          <a:p>
            <a:pPr marL="146685" indent="-134620">
              <a:lnSpc>
                <a:spcPct val="100000"/>
              </a:lnSpc>
              <a:spcBef>
                <a:spcPts val="10"/>
              </a:spcBef>
              <a:buAutoNum type="arabicPeriod"/>
              <a:tabLst>
                <a:tab pos="14732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dinámica</a:t>
            </a:r>
          </a:p>
          <a:p>
            <a:pPr marL="146685" indent="-134620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14732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influye recíprocamente.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877222" y="2279282"/>
            <a:ext cx="8189595" cy="10515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acuerdo con tales características de su naturaleza social y los conceptos relacionados que hemos tratado, la comunicación humana</a:t>
            </a: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implica:</a:t>
            </a:r>
          </a:p>
          <a:p>
            <a:pPr marL="153035" indent="-109220">
              <a:lnSpc>
                <a:spcPct val="100000"/>
              </a:lnSpc>
              <a:spcBef>
                <a:spcPts val="15"/>
              </a:spcBef>
              <a:buChar char="•"/>
              <a:tabLst>
                <a:tab pos="15367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compartir con otras personas</a:t>
            </a:r>
          </a:p>
          <a:p>
            <a:pPr marL="153035" indent="-108585">
              <a:lnSpc>
                <a:spcPct val="100000"/>
              </a:lnSpc>
              <a:spcBef>
                <a:spcPts val="10"/>
              </a:spcBef>
              <a:buChar char="•"/>
              <a:tabLst>
                <a:tab pos="15303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lograr significados comunes</a:t>
            </a:r>
          </a:p>
          <a:p>
            <a:pPr marL="153035" indent="-108585">
              <a:lnSpc>
                <a:spcPct val="100000"/>
              </a:lnSpc>
              <a:spcBef>
                <a:spcPts val="10"/>
              </a:spcBef>
              <a:buChar char="•"/>
              <a:tabLst>
                <a:tab pos="15303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ejercer una influencia recíproca</a:t>
            </a:r>
          </a:p>
          <a:p>
            <a:pPr marL="153035" indent="-108585">
              <a:lnSpc>
                <a:spcPct val="100000"/>
              </a:lnSpc>
              <a:spcBef>
                <a:spcPts val="15"/>
              </a:spcBef>
              <a:buChar char="•"/>
              <a:tabLst>
                <a:tab pos="15303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vivir en comunión</a:t>
            </a:r>
          </a:p>
          <a:p>
            <a:pPr marL="153035" indent="-108585">
              <a:lnSpc>
                <a:spcPct val="100000"/>
              </a:lnSpc>
              <a:spcBef>
                <a:spcPts val="10"/>
              </a:spcBef>
              <a:buChar char="•"/>
              <a:tabLst>
                <a:tab pos="15303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tener una interacción continua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5787141" y="3898184"/>
            <a:ext cx="1600835" cy="53989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8100" algn="ctr">
              <a:spcBef>
                <a:spcPts val="130"/>
              </a:spcBef>
            </a:pPr>
            <a:r>
              <a:rPr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Modelos</a:t>
            </a:r>
            <a:r>
              <a:rPr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es-E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</a:t>
            </a: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50378" y="3566899"/>
            <a:ext cx="942197" cy="12201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875895" y="2554477"/>
            <a:ext cx="3736606" cy="15976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9" name="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337440" y="3189429"/>
            <a:ext cx="3312325" cy="75200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060231" y="3078251"/>
            <a:ext cx="2302827" cy="20804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" name="object 2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7861" y="4111155"/>
            <a:ext cx="3405962" cy="14279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" name="object 22"/>
          <p:cNvSpPr/>
          <p:nvPr/>
        </p:nvSpPr>
        <p:spPr>
          <a:xfrm>
            <a:off x="5696699" y="5546394"/>
            <a:ext cx="143510" cy="2285365"/>
          </a:xfrm>
          <a:custGeom>
            <a:avLst/>
            <a:gdLst/>
            <a:ahLst/>
            <a:cxnLst/>
            <a:rect l="l" t="t" r="r" b="b"/>
            <a:pathLst>
              <a:path w="143510" h="2285365">
                <a:moveTo>
                  <a:pt x="143383" y="2285263"/>
                </a:moveTo>
                <a:lnTo>
                  <a:pt x="115464" y="2284323"/>
                </a:lnTo>
                <a:lnTo>
                  <a:pt x="92678" y="2281759"/>
                </a:lnTo>
                <a:lnTo>
                  <a:pt x="77321" y="2277960"/>
                </a:lnTo>
                <a:lnTo>
                  <a:pt x="71691" y="2273312"/>
                </a:lnTo>
                <a:lnTo>
                  <a:pt x="71691" y="1154582"/>
                </a:lnTo>
                <a:lnTo>
                  <a:pt x="66063" y="1149934"/>
                </a:lnTo>
                <a:lnTo>
                  <a:pt x="50709" y="1146135"/>
                </a:lnTo>
                <a:lnTo>
                  <a:pt x="27923" y="1143572"/>
                </a:lnTo>
                <a:lnTo>
                  <a:pt x="0" y="1142631"/>
                </a:lnTo>
                <a:lnTo>
                  <a:pt x="27923" y="1141691"/>
                </a:lnTo>
                <a:lnTo>
                  <a:pt x="50709" y="1139128"/>
                </a:lnTo>
                <a:lnTo>
                  <a:pt x="66063" y="1135329"/>
                </a:lnTo>
                <a:lnTo>
                  <a:pt x="71691" y="1130681"/>
                </a:lnTo>
                <a:lnTo>
                  <a:pt x="71691" y="11938"/>
                </a:lnTo>
                <a:lnTo>
                  <a:pt x="77321" y="7297"/>
                </a:lnTo>
                <a:lnTo>
                  <a:pt x="92678" y="3502"/>
                </a:lnTo>
                <a:lnTo>
                  <a:pt x="115464" y="940"/>
                </a:lnTo>
                <a:lnTo>
                  <a:pt x="143383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22137" y="5636351"/>
            <a:ext cx="11195050" cy="18346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25400">
              <a:lnSpc>
                <a:spcPct val="101099"/>
              </a:lnSpc>
              <a:spcBef>
                <a:spcPts val="105"/>
              </a:spcBef>
              <a:buAutoNum type="arabicPeriod"/>
              <a:tabLst>
                <a:tab pos="14732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Emisor y receptor De acuerdo con el número de participantes que intervienen en el proceso comunicativo como emisores y receptores, tenemos los siguientes tipos de comunicación: a)  Intrapersonal: consigo mismo. b) Interpersonal: entre dos personas. c) Grupal: en un grupo pequeño (tres o más personas). d) Pública: una persona o un grupo ante un público. e) Masiva:  una persona o un grupo hacia un número indeterminado de personas a través de diversos medios.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3655" marR="297815">
              <a:lnSpc>
                <a:spcPct val="101099"/>
              </a:lnSpc>
              <a:spcBef>
                <a:spcPts val="670"/>
              </a:spcBef>
              <a:buAutoNum type="arabicPeriod"/>
              <a:tabLst>
                <a:tab pos="16891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Medio Pueden considerarse tantos tipos de comunicación como recursos existan para la transmisión y recepción de los mensajes, pero la clasificación más significativa, de acuerdo  con el medio empleado, es: a) Verbal: oral y escrita. b) No verbal: visual, auditiva, kinésica y artefactual. c) Electrónica: los recursos que la tecnología permita para establecer  comunicación con otros.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5244" marR="5080">
              <a:lnSpc>
                <a:spcPct val="101099"/>
              </a:lnSpc>
              <a:spcBef>
                <a:spcPts val="365"/>
              </a:spcBef>
              <a:buAutoNum type="arabicPeriod"/>
              <a:tabLst>
                <a:tab pos="18986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Mensaje a) Por el contenido (idea, tema o asunto) y el destino al que se envía, la comunicación puede ser: – Pública: tema o asunto que se hace o es factible de hacerse del  conocimiento de todos los individuos. – Privada: tema o asunto cuyo contenido es restringido al conocimiento de uno o varios individuos relacionados con el mismo. b) Por el tratamiento  (el modo de decir o nombrar las cosas) del lenguaje usado en la comunicación, ésta es: – Culta: los lenguajes académico, especializado, técnico. – Estándar: el lenguaje que habla y  entiende la mayoría de los individuos que conforman una sociedad o un país. – Coloquial: el lenguaje más personalizado o familiar entre personas cuya interacción es cercana (amigos). –  Popular: el lenguaje común, vulgar, propio de todos los hablantes de pueblos, regiones o grupos específicos. Puede llegar a ser obsceno.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" marR="1913255">
              <a:lnSpc>
                <a:spcPct val="101200"/>
              </a:lnSpc>
              <a:spcBef>
                <a:spcPts val="475"/>
              </a:spcBef>
              <a:buAutoNum type="arabicPeriod"/>
              <a:tabLst>
                <a:tab pos="20701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Contexto De acuerdo con el lugar, la situación social y el ambiente psicológico en el que se produce la comunicación, puede ser: a) Formal: está sujeta  al orden, las normas y los papeles establecidos por el grupo en cierto nivel o estrato de la sociedad. b) Informal: es espontánea, más natural, de acuerdo  con gustos y preferencias individuales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66990" y="8035436"/>
            <a:ext cx="2520315" cy="6127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42900" indent="-330835">
              <a:lnSpc>
                <a:spcPct val="100000"/>
              </a:lnSpc>
              <a:spcBef>
                <a:spcPts val="120"/>
              </a:spcBef>
              <a:buAutoNum type="arabicPeriod"/>
              <a:tabLst>
                <a:tab pos="342900" algn="l"/>
                <a:tab pos="34353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Informar (función representativa)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30835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342900" algn="l"/>
                <a:tab pos="34353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Entretener (función expresiva)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30835">
              <a:lnSpc>
                <a:spcPct val="100000"/>
              </a:lnSpc>
              <a:spcBef>
                <a:spcPts val="10"/>
              </a:spcBef>
              <a:buAutoNum type="arabicPeriod"/>
              <a:tabLst>
                <a:tab pos="342900" algn="l"/>
                <a:tab pos="343535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Persuadir (función apelativa)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8615" indent="-336550">
              <a:lnSpc>
                <a:spcPct val="100000"/>
              </a:lnSpc>
              <a:spcBef>
                <a:spcPts val="10"/>
              </a:spcBef>
              <a:buAutoNum type="arabicPeriod"/>
              <a:tabLst>
                <a:tab pos="348615" algn="l"/>
                <a:tab pos="349250" algn="l"/>
              </a:tabLst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Actuar (función apelativa/directiva)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627203" y="8024786"/>
            <a:ext cx="175895" cy="1425575"/>
          </a:xfrm>
          <a:custGeom>
            <a:avLst/>
            <a:gdLst/>
            <a:ahLst/>
            <a:cxnLst/>
            <a:rect l="l" t="t" r="r" b="b"/>
            <a:pathLst>
              <a:path w="175895" h="1425575">
                <a:moveTo>
                  <a:pt x="140449" y="620321"/>
                </a:moveTo>
                <a:lnTo>
                  <a:pt x="113118" y="619401"/>
                </a:lnTo>
                <a:lnTo>
                  <a:pt x="90793" y="616894"/>
                </a:lnTo>
                <a:lnTo>
                  <a:pt x="75739" y="613175"/>
                </a:lnTo>
                <a:lnTo>
                  <a:pt x="70218" y="608622"/>
                </a:lnTo>
                <a:lnTo>
                  <a:pt x="70218" y="321856"/>
                </a:lnTo>
                <a:lnTo>
                  <a:pt x="64699" y="317306"/>
                </a:lnTo>
                <a:lnTo>
                  <a:pt x="49649" y="313588"/>
                </a:lnTo>
                <a:lnTo>
                  <a:pt x="27329" y="311079"/>
                </a:lnTo>
                <a:lnTo>
                  <a:pt x="0" y="310159"/>
                </a:lnTo>
                <a:lnTo>
                  <a:pt x="27329" y="309238"/>
                </a:lnTo>
                <a:lnTo>
                  <a:pt x="49649" y="306728"/>
                </a:lnTo>
                <a:lnTo>
                  <a:pt x="64699" y="303006"/>
                </a:lnTo>
                <a:lnTo>
                  <a:pt x="70218" y="298450"/>
                </a:lnTo>
                <a:lnTo>
                  <a:pt x="70218" y="11696"/>
                </a:lnTo>
                <a:lnTo>
                  <a:pt x="75739" y="7141"/>
                </a:lnTo>
                <a:lnTo>
                  <a:pt x="90793" y="3424"/>
                </a:lnTo>
                <a:lnTo>
                  <a:pt x="113118" y="918"/>
                </a:lnTo>
                <a:lnTo>
                  <a:pt x="140449" y="0"/>
                </a:lnTo>
              </a:path>
              <a:path w="175895" h="1425575">
                <a:moveTo>
                  <a:pt x="175564" y="1424994"/>
                </a:moveTo>
                <a:lnTo>
                  <a:pt x="148233" y="1424075"/>
                </a:lnTo>
                <a:lnTo>
                  <a:pt x="125909" y="1421567"/>
                </a:lnTo>
                <a:lnTo>
                  <a:pt x="110854" y="1417847"/>
                </a:lnTo>
                <a:lnTo>
                  <a:pt x="105333" y="1413292"/>
                </a:lnTo>
                <a:lnTo>
                  <a:pt x="105333" y="1095811"/>
                </a:lnTo>
                <a:lnTo>
                  <a:pt x="99812" y="1091255"/>
                </a:lnTo>
                <a:lnTo>
                  <a:pt x="84758" y="1087533"/>
                </a:lnTo>
                <a:lnTo>
                  <a:pt x="62433" y="1085024"/>
                </a:lnTo>
                <a:lnTo>
                  <a:pt x="35102" y="1084103"/>
                </a:lnTo>
                <a:lnTo>
                  <a:pt x="62433" y="1083184"/>
                </a:lnTo>
                <a:lnTo>
                  <a:pt x="84758" y="1080676"/>
                </a:lnTo>
                <a:lnTo>
                  <a:pt x="99812" y="1076956"/>
                </a:lnTo>
                <a:lnTo>
                  <a:pt x="105333" y="1072401"/>
                </a:lnTo>
                <a:lnTo>
                  <a:pt x="105333" y="754921"/>
                </a:lnTo>
                <a:lnTo>
                  <a:pt x="110854" y="750367"/>
                </a:lnTo>
                <a:lnTo>
                  <a:pt x="125909" y="746647"/>
                </a:lnTo>
                <a:lnTo>
                  <a:pt x="148233" y="744138"/>
                </a:lnTo>
                <a:lnTo>
                  <a:pt x="175564" y="743217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8072" y="5020765"/>
            <a:ext cx="2574950" cy="19458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8" name="object 28"/>
          <p:cNvSpPr txBox="1"/>
          <p:nvPr/>
        </p:nvSpPr>
        <p:spPr>
          <a:xfrm>
            <a:off x="6982931" y="8975930"/>
            <a:ext cx="7923530" cy="32004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comunicación oral está ligada a un tiempo, es siempre dinámica en un continuo ir y venir. Normalmente, las personas interactúan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hablando y escuchando; el hablante tiene en mente al oyente y el oyente al hablante.</a:t>
            </a:r>
            <a:endParaRPr sz="9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736DFE99-4F2A-51F8-FB11-885B33B70B27}"/>
              </a:ext>
            </a:extLst>
          </p:cNvPr>
          <p:cNvSpPr txBox="1"/>
          <p:nvPr/>
        </p:nvSpPr>
        <p:spPr>
          <a:xfrm>
            <a:off x="-51125" y="4454442"/>
            <a:ext cx="315312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COMUNICACIÓN</a:t>
            </a:r>
            <a:endParaRPr lang="es-CO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9">
            <a:extLst>
              <a:ext uri="{FF2B5EF4-FFF2-40B4-BE49-F238E27FC236}">
                <a16:creationId xmlns:a16="http://schemas.microsoft.com/office/drawing/2014/main" id="{366EACC0-178F-DCF6-6EAE-C8342D225F4F}"/>
              </a:ext>
            </a:extLst>
          </p:cNvPr>
          <p:cNvSpPr/>
          <p:nvPr/>
        </p:nvSpPr>
        <p:spPr>
          <a:xfrm>
            <a:off x="5798137" y="3608520"/>
            <a:ext cx="146685" cy="1158875"/>
          </a:xfrm>
          <a:custGeom>
            <a:avLst/>
            <a:gdLst/>
            <a:ahLst/>
            <a:cxnLst/>
            <a:rect l="l" t="t" r="r" b="b"/>
            <a:pathLst>
              <a:path w="146684" h="1158875">
                <a:moveTo>
                  <a:pt x="146304" y="1158722"/>
                </a:moveTo>
                <a:lnTo>
                  <a:pt x="117846" y="1157760"/>
                </a:lnTo>
                <a:lnTo>
                  <a:pt x="94592" y="1155141"/>
                </a:lnTo>
                <a:lnTo>
                  <a:pt x="78906" y="1151264"/>
                </a:lnTo>
                <a:lnTo>
                  <a:pt x="73152" y="1146530"/>
                </a:lnTo>
                <a:lnTo>
                  <a:pt x="73152" y="591553"/>
                </a:lnTo>
                <a:lnTo>
                  <a:pt x="67397" y="586819"/>
                </a:lnTo>
                <a:lnTo>
                  <a:pt x="51711" y="582942"/>
                </a:lnTo>
                <a:lnTo>
                  <a:pt x="28457" y="580323"/>
                </a:lnTo>
                <a:lnTo>
                  <a:pt x="0" y="579361"/>
                </a:lnTo>
                <a:lnTo>
                  <a:pt x="28457" y="578399"/>
                </a:lnTo>
                <a:lnTo>
                  <a:pt x="51711" y="575779"/>
                </a:lnTo>
                <a:lnTo>
                  <a:pt x="67397" y="571903"/>
                </a:lnTo>
                <a:lnTo>
                  <a:pt x="73152" y="567169"/>
                </a:lnTo>
                <a:lnTo>
                  <a:pt x="73152" y="12192"/>
                </a:lnTo>
                <a:lnTo>
                  <a:pt x="78906" y="7458"/>
                </a:lnTo>
                <a:lnTo>
                  <a:pt x="94592" y="3581"/>
                </a:lnTo>
                <a:lnTo>
                  <a:pt x="117846" y="962"/>
                </a:lnTo>
                <a:lnTo>
                  <a:pt x="146304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bg object 43">
            <a:extLst>
              <a:ext uri="{FF2B5EF4-FFF2-40B4-BE49-F238E27FC236}">
                <a16:creationId xmlns:a16="http://schemas.microsoft.com/office/drawing/2014/main" id="{FCCB31F8-8D56-546C-D3AC-0610507F5329}"/>
              </a:ext>
            </a:extLst>
          </p:cNvPr>
          <p:cNvSpPr/>
          <p:nvPr/>
        </p:nvSpPr>
        <p:spPr>
          <a:xfrm>
            <a:off x="2963748" y="136067"/>
            <a:ext cx="553085" cy="9123680"/>
          </a:xfrm>
          <a:custGeom>
            <a:avLst/>
            <a:gdLst/>
            <a:ahLst/>
            <a:cxnLst/>
            <a:rect l="l" t="t" r="r" b="b"/>
            <a:pathLst>
              <a:path w="553085" h="9123680">
                <a:moveTo>
                  <a:pt x="553034" y="9123517"/>
                </a:moveTo>
                <a:lnTo>
                  <a:pt x="479506" y="9121871"/>
                </a:lnTo>
                <a:lnTo>
                  <a:pt x="413447" y="9117226"/>
                </a:lnTo>
                <a:lnTo>
                  <a:pt x="357487" y="9110022"/>
                </a:lnTo>
                <a:lnTo>
                  <a:pt x="314258" y="9100695"/>
                </a:lnTo>
                <a:lnTo>
                  <a:pt x="276517" y="9077435"/>
                </a:lnTo>
                <a:lnTo>
                  <a:pt x="276517" y="4607839"/>
                </a:lnTo>
                <a:lnTo>
                  <a:pt x="266643" y="4595580"/>
                </a:lnTo>
                <a:lnTo>
                  <a:pt x="195546" y="4575248"/>
                </a:lnTo>
                <a:lnTo>
                  <a:pt x="139586" y="4568048"/>
                </a:lnTo>
                <a:lnTo>
                  <a:pt x="73527" y="4563407"/>
                </a:lnTo>
                <a:lnTo>
                  <a:pt x="0" y="4561763"/>
                </a:lnTo>
                <a:lnTo>
                  <a:pt x="73527" y="4560119"/>
                </a:lnTo>
                <a:lnTo>
                  <a:pt x="139586" y="4555476"/>
                </a:lnTo>
                <a:lnTo>
                  <a:pt x="195546" y="4548273"/>
                </a:lnTo>
                <a:lnTo>
                  <a:pt x="238775" y="4538947"/>
                </a:lnTo>
                <a:lnTo>
                  <a:pt x="276517" y="4515675"/>
                </a:lnTo>
                <a:lnTo>
                  <a:pt x="276517" y="46088"/>
                </a:lnTo>
                <a:lnTo>
                  <a:pt x="286390" y="33824"/>
                </a:lnTo>
                <a:lnTo>
                  <a:pt x="314258" y="22811"/>
                </a:lnTo>
                <a:lnTo>
                  <a:pt x="357487" y="13485"/>
                </a:lnTo>
                <a:lnTo>
                  <a:pt x="413447" y="6284"/>
                </a:lnTo>
                <a:lnTo>
                  <a:pt x="479506" y="1643"/>
                </a:lnTo>
                <a:lnTo>
                  <a:pt x="553034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720</Words>
  <Application>Microsoft Office PowerPoint</Application>
  <PresentationFormat>Personalizado</PresentationFormat>
  <Paragraphs>37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2022-06-01T15:40:27Z</dcterms:created>
  <dcterms:modified xsi:type="dcterms:W3CDTF">2023-11-02T21:42:35Z</dcterms:modified>
</cp:coreProperties>
</file>